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p4" ContentType="video/unknown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Notion of Continuity is lost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Here, we can see that points clouds are overlapping. This overlapping concurs with the kinematic theory which says that some motions can be obtained from all of the overlapped mechanism types.</a:t>
            </a:r>
            <a:endParaRPr sz="2000"/>
          </a:p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(This also is a good indicator that the learned latent space is in sync with the kinematic theory.)</a:t>
            </a:r>
            <a:endParaRPr sz="2000"/>
          </a:p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I am stating this because people may think that good latent space embedding is the one where the data is separated.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Shape 4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Preconditioning of the Input for Susceptible Solvers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Signature should be 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1) invariant to similarity transformations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2) Capture the information related to shape of motion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3) Facilitate partial matching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defTabSz="1300480">
              <a:lnSpc>
                <a:spcPct val="90000"/>
              </a:lnSpc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xfrm>
            <a:off x="952500" y="1409699"/>
            <a:ext cx="11099801" cy="1619251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lnSpc>
                <a:spcPct val="90000"/>
              </a:lnSpc>
              <a:defRPr sz="9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xfrm>
            <a:off x="952500" y="3162299"/>
            <a:ext cx="11099801" cy="4714876"/>
          </a:xfrm>
          <a:prstGeom prst="rect">
            <a:avLst/>
          </a:prstGeom>
        </p:spPr>
        <p:txBody>
          <a:bodyPr lIns="46577" tIns="46577" rIns="46577" bIns="46577"/>
          <a:lstStyle>
            <a:lvl1pPr marL="796471" indent="-758371" defTabSz="1733973">
              <a:spcBef>
                <a:spcPts val="5100"/>
              </a:spcBef>
              <a:buClr>
                <a:srgbClr val="000000"/>
              </a:buClr>
              <a:buSzPts val="3800"/>
              <a:buFont typeface="Times"/>
              <a:defRPr sz="3800">
                <a:latin typeface="Times"/>
                <a:ea typeface="Times"/>
                <a:cs typeface="Times"/>
                <a:sym typeface="Times"/>
              </a:defRPr>
            </a:lvl1pPr>
            <a:lvl2pPr marL="1253671" indent="-758371" defTabSz="1733973">
              <a:spcBef>
                <a:spcPts val="5100"/>
              </a:spcBef>
              <a:buClr>
                <a:srgbClr val="000000"/>
              </a:buClr>
              <a:buSzPts val="3800"/>
              <a:buFont typeface="Times"/>
              <a:defRPr sz="3800">
                <a:latin typeface="Times"/>
                <a:ea typeface="Times"/>
                <a:cs typeface="Times"/>
                <a:sym typeface="Times"/>
              </a:defRPr>
            </a:lvl2pPr>
            <a:lvl3pPr marL="1710871" indent="-758371" defTabSz="1733973">
              <a:spcBef>
                <a:spcPts val="5100"/>
              </a:spcBef>
              <a:buClr>
                <a:srgbClr val="000000"/>
              </a:buClr>
              <a:buSzPts val="3800"/>
              <a:buFont typeface="Times"/>
              <a:defRPr sz="3800">
                <a:latin typeface="Times"/>
                <a:ea typeface="Times"/>
                <a:cs typeface="Times"/>
                <a:sym typeface="Times"/>
              </a:defRPr>
            </a:lvl3pPr>
            <a:lvl4pPr marL="2168071" indent="-758371" defTabSz="1733973">
              <a:spcBef>
                <a:spcPts val="5100"/>
              </a:spcBef>
              <a:buClr>
                <a:srgbClr val="000000"/>
              </a:buClr>
              <a:buSzPts val="3800"/>
              <a:buFont typeface="Times"/>
              <a:defRPr sz="3800">
                <a:latin typeface="Times"/>
                <a:ea typeface="Times"/>
                <a:cs typeface="Times"/>
                <a:sym typeface="Times"/>
              </a:defRPr>
            </a:lvl4pPr>
            <a:lvl5pPr marL="2625271" indent="-758371" defTabSz="1733973">
              <a:spcBef>
                <a:spcPts val="5100"/>
              </a:spcBef>
              <a:buClr>
                <a:srgbClr val="000000"/>
              </a:buClr>
              <a:buSzPts val="3800"/>
              <a:buFont typeface="Times"/>
              <a:defRPr sz="3800">
                <a:latin typeface="Times"/>
                <a:ea typeface="Times"/>
                <a:cs typeface="Times"/>
                <a:sym typeface="Time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6318985" y="8191499"/>
            <a:ext cx="360059" cy="365925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7;p20"/>
          <p:cNvSpPr/>
          <p:nvPr>
            <p:ph type="pic" sz="quarter" idx="13"/>
          </p:nvPr>
        </p:nvSpPr>
        <p:spPr>
          <a:xfrm>
            <a:off x="6718300" y="3162299"/>
            <a:ext cx="5334002" cy="4714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7" name="Title Text"/>
          <p:cNvSpPr txBox="1"/>
          <p:nvPr>
            <p:ph type="title"/>
          </p:nvPr>
        </p:nvSpPr>
        <p:spPr>
          <a:xfrm>
            <a:off x="952500" y="1409699"/>
            <a:ext cx="11099801" cy="1619251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lnSpc>
                <a:spcPct val="90000"/>
              </a:lnSpc>
              <a:defRPr sz="9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952500" y="3162299"/>
            <a:ext cx="5334002" cy="4714876"/>
          </a:xfrm>
          <a:prstGeom prst="rect">
            <a:avLst/>
          </a:prstGeom>
        </p:spPr>
        <p:txBody>
          <a:bodyPr lIns="46577" tIns="46577" rIns="46577" bIns="46577"/>
          <a:lstStyle>
            <a:lvl1pPr marL="807155" indent="-743655" defTabSz="1733973">
              <a:spcBef>
                <a:spcPts val="3900"/>
              </a:spcBef>
              <a:buClr>
                <a:srgbClr val="000000"/>
              </a:buClr>
              <a:buSzPts val="3400"/>
              <a:buFont typeface="Helvetica Neue"/>
              <a:defRPr sz="3400"/>
            </a:lvl1pPr>
            <a:lvl2pPr marL="1264355" indent="-743655" defTabSz="1733973">
              <a:spcBef>
                <a:spcPts val="3900"/>
              </a:spcBef>
              <a:buClr>
                <a:srgbClr val="000000"/>
              </a:buClr>
              <a:buSzPts val="3400"/>
              <a:buFont typeface="Helvetica Neue"/>
              <a:defRPr sz="3400"/>
            </a:lvl2pPr>
            <a:lvl3pPr marL="1721555" indent="-743655" defTabSz="1733973">
              <a:spcBef>
                <a:spcPts val="3900"/>
              </a:spcBef>
              <a:buClr>
                <a:srgbClr val="000000"/>
              </a:buClr>
              <a:buSzPts val="3400"/>
              <a:buFont typeface="Helvetica Neue"/>
              <a:defRPr sz="3400"/>
            </a:lvl3pPr>
            <a:lvl4pPr marL="2178755" indent="-743655" defTabSz="1733973">
              <a:spcBef>
                <a:spcPts val="3900"/>
              </a:spcBef>
              <a:buClr>
                <a:srgbClr val="000000"/>
              </a:buClr>
              <a:buSzPts val="3400"/>
              <a:buFont typeface="Helvetica Neue"/>
              <a:defRPr sz="3400"/>
            </a:lvl4pPr>
            <a:lvl5pPr marL="2635955" indent="-743655" defTabSz="1733973">
              <a:spcBef>
                <a:spcPts val="3900"/>
              </a:spcBef>
              <a:buClr>
                <a:srgbClr val="000000"/>
              </a:buClr>
              <a:buSzPts val="3400"/>
              <a:buFont typeface="Helvetica Neue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318985" y="8191499"/>
            <a:ext cx="360059" cy="365925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00480">
              <a:lnSpc>
                <a:spcPct val="90000"/>
              </a:lnSpc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74;p19"/>
          <p:cNvSpPr/>
          <p:nvPr>
            <p:ph type="pic" idx="13"/>
          </p:nvPr>
        </p:nvSpPr>
        <p:spPr>
          <a:xfrm>
            <a:off x="-1" y="1219199"/>
            <a:ext cx="13004801" cy="7315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318985" y="8191499"/>
            <a:ext cx="360059" cy="365925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Body Level One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1774526" y="8033816"/>
            <a:ext cx="336195" cy="320448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/>
          <p:nvPr>
            <p:ph type="title"/>
          </p:nvPr>
        </p:nvSpPr>
        <p:spPr>
          <a:xfrm>
            <a:off x="474239" y="283770"/>
            <a:ext cx="11216642" cy="1885246"/>
          </a:xfrm>
          <a:prstGeom prst="rect">
            <a:avLst/>
          </a:prstGeom>
        </p:spPr>
        <p:txBody>
          <a:bodyPr lIns="64995" tIns="64995" rIns="64995" bIns="64995"/>
          <a:lstStyle>
            <a:lvl1pPr algn="l" defTabSz="1300480">
              <a:lnSpc>
                <a:spcPct val="90000"/>
              </a:lnSpc>
              <a:defRPr sz="5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894079" y="2319964"/>
            <a:ext cx="11216641" cy="6188570"/>
          </a:xfrm>
          <a:prstGeom prst="rect">
            <a:avLst/>
          </a:prstGeom>
        </p:spPr>
        <p:txBody>
          <a:bodyPr lIns="64995" tIns="64995" rIns="64995" bIns="64995" anchor="t"/>
          <a:lstStyle>
            <a:lvl1pPr marL="579664" indent="-465364" defTabSz="130048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ts val="38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114425" indent="-542925" defTabSz="130048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ts val="38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680210" indent="-651510" defTabSz="130048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ts val="38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209800" indent="-723900" defTabSz="130048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ts val="38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667000" indent="-723900" defTabSz="130048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ts val="3800"/>
              <a:buFont typeface="Arial"/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1742009" y="9123817"/>
            <a:ext cx="368712" cy="351944"/>
          </a:xfrm>
          <a:prstGeom prst="rect">
            <a:avLst/>
          </a:prstGeom>
        </p:spPr>
        <p:txBody>
          <a:bodyPr lIns="64995" tIns="64995" rIns="64995" bIns="64995" anchor="ctr"/>
          <a:lstStyle>
            <a:lvl1pPr algn="r" defTabSz="1300480"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/>
          <p:nvPr>
            <p:ph type="title"/>
          </p:nvPr>
        </p:nvSpPr>
        <p:spPr>
          <a:xfrm>
            <a:off x="474239" y="283770"/>
            <a:ext cx="11216642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50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Body Level One…"/>
          <p:cNvSpPr txBox="1"/>
          <p:nvPr>
            <p:ph type="body" idx="1"/>
          </p:nvPr>
        </p:nvSpPr>
        <p:spPr>
          <a:xfrm>
            <a:off x="894079" y="2319964"/>
            <a:ext cx="112166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1741952" y="9114114"/>
            <a:ext cx="368769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Text"/>
          <p:cNvSpPr txBox="1"/>
          <p:nvPr>
            <p:ph type="title"/>
          </p:nvPr>
        </p:nvSpPr>
        <p:spPr>
          <a:xfrm>
            <a:off x="895773" y="650239"/>
            <a:ext cx="4194388" cy="227584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l" defTabSz="1300480">
              <a:lnSpc>
                <a:spcPct val="90000"/>
              </a:lnSpc>
              <a:defRPr sz="44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sz="half" idx="1"/>
          </p:nvPr>
        </p:nvSpPr>
        <p:spPr>
          <a:xfrm>
            <a:off x="5528733" y="1404339"/>
            <a:ext cx="6583682" cy="6931378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4325" indent="-314325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4400">
                <a:latin typeface="LM Roman 10"/>
                <a:ea typeface="LM Roman 10"/>
                <a:cs typeface="LM Roman 10"/>
                <a:sym typeface="LM Roman 10"/>
              </a:defRPr>
            </a:lvl1pPr>
            <a:lvl2pPr marL="816428" indent="-359228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4400">
                <a:latin typeface="LM Roman 10"/>
                <a:ea typeface="LM Roman 10"/>
                <a:cs typeface="LM Roman 10"/>
                <a:sym typeface="LM Roman 10"/>
              </a:defRPr>
            </a:lvl2pPr>
            <a:lvl3pPr indent="-4191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4400">
                <a:latin typeface="LM Roman 10"/>
                <a:ea typeface="LM Roman 10"/>
                <a:cs typeface="LM Roman 10"/>
                <a:sym typeface="LM Roman 10"/>
              </a:defRPr>
            </a:lvl3pPr>
            <a:lvl4pPr marL="1874520" indent="-50292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4400">
                <a:latin typeface="LM Roman 10"/>
                <a:ea typeface="LM Roman 10"/>
                <a:cs typeface="LM Roman 10"/>
                <a:sym typeface="LM Roman 10"/>
              </a:defRPr>
            </a:lvl4pPr>
            <a:lvl5pPr marL="2331720" indent="-50292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4400">
                <a:latin typeface="LM Roman 10"/>
                <a:ea typeface="LM Roman 10"/>
                <a:cs typeface="LM Roman 10"/>
                <a:sym typeface="LM Roman 10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Text Placeholder 3"/>
          <p:cNvSpPr/>
          <p:nvPr>
            <p:ph type="body" sz="quarter" idx="13"/>
          </p:nvPr>
        </p:nvSpPr>
        <p:spPr>
          <a:xfrm>
            <a:off x="895773" y="2926079"/>
            <a:ext cx="4194388" cy="5420927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0" indent="0" defTabSz="1300480">
              <a:lnSpc>
                <a:spcPct val="90000"/>
              </a:lnSpc>
              <a:spcBef>
                <a:spcPts val="1400"/>
              </a:spcBef>
              <a:buSzTx/>
              <a:buNone/>
              <a:defRPr sz="2200">
                <a:latin typeface="LM Roman 10"/>
                <a:ea typeface="LM Roman 10"/>
                <a:cs typeface="LM Roman 10"/>
                <a:sym typeface="LM Roman 10"/>
              </a:defRPr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1741952" y="9114114"/>
            <a:ext cx="368769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/>
          <p:nvPr>
            <p:ph type="title"/>
          </p:nvPr>
        </p:nvSpPr>
        <p:spPr>
          <a:xfrm>
            <a:off x="894079" y="519290"/>
            <a:ext cx="11216641" cy="1885246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lnSpc>
                <a:spcPct val="90000"/>
              </a:lnSpc>
              <a:defRPr sz="62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1" name="Body Level One…"/>
          <p:cNvSpPr txBox="1"/>
          <p:nvPr>
            <p:ph type="body" sz="half" idx="1"/>
          </p:nvPr>
        </p:nvSpPr>
        <p:spPr>
          <a:xfrm>
            <a:off x="894079" y="2596444"/>
            <a:ext cx="5527041" cy="6188570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>
                <a:latin typeface="LM Roman 10"/>
                <a:ea typeface="LM Roman 10"/>
                <a:cs typeface="LM Roman 10"/>
                <a:sym typeface="LM Roman 10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1741952" y="9114114"/>
            <a:ext cx="368769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1300480">
              <a:defRPr>
                <a:solidFill>
                  <a:srgbClr val="888888"/>
                </a:solidFill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6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Body Level One…"/>
          <p:cNvSpPr txBox="1"/>
          <p:nvPr>
            <p:ph type="body" idx="1"/>
          </p:nvPr>
        </p:nvSpPr>
        <p:spPr>
          <a:xfrm>
            <a:off x="894079" y="3166533"/>
            <a:ext cx="11216642" cy="46414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10242" indent="-310242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/>
            </a:lvl1pPr>
            <a:lvl2pPr marL="819150" indent="-36195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/>
            </a:lvl2pPr>
            <a:lvl3pPr marL="1348739" indent="-434339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/>
            </a:lvl3pPr>
            <a:lvl4pPr marL="18542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/>
            </a:lvl4pPr>
            <a:lvl5pPr marL="2311400" indent="-482600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11774526" y="8033816"/>
            <a:ext cx="336195" cy="320448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>
                <a:solidFill>
                  <a:srgbClr val="888888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Relationship Id="rId3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7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63.png"/><Relationship Id="rId6" Type="http://schemas.openxmlformats.org/officeDocument/2006/relationships/image" Target="../media/image7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93.png"/><Relationship Id="rId3" Type="http://schemas.openxmlformats.org/officeDocument/2006/relationships/image" Target="../media/image7.gif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94.png"/><Relationship Id="rId3" Type="http://schemas.openxmlformats.org/officeDocument/2006/relationships/image" Target="../media/image8.gif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ata-Driven Approach to Variational Synthesis of Mechanisms"/>
          <p:cNvSpPr txBox="1"/>
          <p:nvPr>
            <p:ph type="ctrTitle"/>
          </p:nvPr>
        </p:nvSpPr>
        <p:spPr>
          <a:xfrm>
            <a:off x="1270000" y="2609850"/>
            <a:ext cx="10464800" cy="3302000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Data-Driven Approach to Variational Synthesis of Mechanisms</a:t>
            </a:r>
          </a:p>
        </p:txBody>
      </p:sp>
      <p:sp>
        <p:nvSpPr>
          <p:cNvPr id="221" name="Shrinath Deshpande"/>
          <p:cNvSpPr txBox="1"/>
          <p:nvPr>
            <p:ph type="subTitle" sz="quarter" idx="1"/>
          </p:nvPr>
        </p:nvSpPr>
        <p:spPr>
          <a:xfrm>
            <a:off x="1270000" y="60134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Shrinath Deshpande</a:t>
            </a:r>
          </a:p>
        </p:txBody>
      </p:sp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869" y="779839"/>
            <a:ext cx="2020787" cy="742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ynthesis Frame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Synthesis Frameworks</a:t>
            </a:r>
          </a:p>
        </p:txBody>
      </p:sp>
      <p:sp>
        <p:nvSpPr>
          <p:cNvPr id="298" name="Line"/>
          <p:cNvSpPr/>
          <p:nvPr/>
        </p:nvSpPr>
        <p:spPr>
          <a:xfrm flipV="1">
            <a:off x="3002002" y="2565855"/>
            <a:ext cx="1" cy="465819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2971329" y="7216801"/>
            <a:ext cx="7084177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Computational Efficiency"/>
          <p:cNvSpPr txBox="1"/>
          <p:nvPr/>
        </p:nvSpPr>
        <p:spPr>
          <a:xfrm>
            <a:off x="4635696" y="7452479"/>
            <a:ext cx="375544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Computational Efficiency</a:t>
            </a:r>
          </a:p>
        </p:txBody>
      </p:sp>
      <p:sp>
        <p:nvSpPr>
          <p:cNvPr id="301" name="Overall…"/>
          <p:cNvSpPr txBox="1"/>
          <p:nvPr/>
        </p:nvSpPr>
        <p:spPr>
          <a:xfrm>
            <a:off x="466150" y="3196888"/>
            <a:ext cx="2411579" cy="267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Overall</a:t>
            </a:r>
          </a:p>
          <a:p>
            <a:pPr/>
            <a:r>
              <a:t>Effectiveness</a:t>
            </a:r>
          </a:p>
          <a:p>
            <a:pPr>
              <a:defRPr b="0"/>
            </a:pPr>
            <a:r>
              <a:t>(Robust</a:t>
            </a:r>
          </a:p>
          <a:p>
            <a:pPr>
              <a:defRPr b="0"/>
            </a:pPr>
            <a:r>
              <a:t>Prolificacy,</a:t>
            </a:r>
          </a:p>
          <a:p>
            <a:pPr>
              <a:defRPr b="0"/>
            </a:pPr>
            <a:r>
              <a:t>Practical</a:t>
            </a:r>
          </a:p>
          <a:p>
            <a:pPr>
              <a:defRPr b="0"/>
            </a:pPr>
            <a:r>
              <a:t>Considerations,</a:t>
            </a:r>
          </a:p>
          <a:p>
            <a:pPr>
              <a:defRPr b="0"/>
            </a:pPr>
            <a:r>
              <a:t>Useful Solutions)</a:t>
            </a:r>
          </a:p>
        </p:txBody>
      </p:sp>
      <p:sp>
        <p:nvSpPr>
          <p:cNvPr id="302" name="Desired Region"/>
          <p:cNvSpPr/>
          <p:nvPr/>
        </p:nvSpPr>
        <p:spPr>
          <a:xfrm>
            <a:off x="5657403" y="2598374"/>
            <a:ext cx="4476788" cy="2043308"/>
          </a:xfrm>
          <a:prstGeom prst="rect">
            <a:avLst/>
          </a:prstGeom>
          <a:solidFill>
            <a:srgbClr val="88FACC">
              <a:alpha val="4488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Desired Region</a:t>
            </a:r>
          </a:p>
        </p:txBody>
      </p:sp>
      <p:sp>
        <p:nvSpPr>
          <p:cNvPr id="303" name="Circle"/>
          <p:cNvSpPr/>
          <p:nvPr/>
        </p:nvSpPr>
        <p:spPr>
          <a:xfrm>
            <a:off x="9130661" y="6236283"/>
            <a:ext cx="345558" cy="345558"/>
          </a:xfrm>
          <a:prstGeom prst="roundRect">
            <a:avLst>
              <a:gd name="adj" fmla="val 50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Circle"/>
          <p:cNvSpPr/>
          <p:nvPr/>
        </p:nvSpPr>
        <p:spPr>
          <a:xfrm>
            <a:off x="7339269" y="5874301"/>
            <a:ext cx="345558" cy="345558"/>
          </a:xfrm>
          <a:prstGeom prst="roundRect">
            <a:avLst>
              <a:gd name="adj" fmla="val 50000"/>
            </a:avLst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Circle"/>
          <p:cNvSpPr/>
          <p:nvPr/>
        </p:nvSpPr>
        <p:spPr>
          <a:xfrm>
            <a:off x="3234007" y="4359692"/>
            <a:ext cx="345558" cy="345558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FD Based…"/>
          <p:cNvSpPr txBox="1"/>
          <p:nvPr/>
        </p:nvSpPr>
        <p:spPr>
          <a:xfrm>
            <a:off x="5650452" y="5874302"/>
            <a:ext cx="1883893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FD Based</a:t>
            </a:r>
          </a:p>
          <a:p>
            <a:pPr>
              <a:defRPr sz="1800"/>
            </a:pPr>
            <a:r>
              <a:t>Path Generation</a:t>
            </a:r>
          </a:p>
        </p:txBody>
      </p:sp>
      <p:sp>
        <p:nvSpPr>
          <p:cNvPr id="307" name="Algebraic Fitting for…"/>
          <p:cNvSpPr txBox="1"/>
          <p:nvPr/>
        </p:nvSpPr>
        <p:spPr>
          <a:xfrm>
            <a:off x="8959585" y="6103299"/>
            <a:ext cx="3492896" cy="97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t>Algebraic Fitting for </a:t>
            </a:r>
          </a:p>
          <a:p>
            <a:pPr>
              <a:defRPr sz="1800"/>
            </a:pPr>
            <a:r>
              <a:t>Classical Burmester</a:t>
            </a:r>
          </a:p>
          <a:p>
            <a:pPr>
              <a:defRPr sz="1800"/>
            </a:pPr>
            <a:r>
              <a:t>Problem</a:t>
            </a:r>
          </a:p>
        </p:txBody>
      </p:sp>
      <p:sp>
        <p:nvSpPr>
          <p:cNvPr id="308" name="1"/>
          <p:cNvSpPr txBox="1"/>
          <p:nvPr/>
        </p:nvSpPr>
        <p:spPr>
          <a:xfrm>
            <a:off x="9161555" y="5436357"/>
            <a:ext cx="28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309" name="2"/>
          <p:cNvSpPr txBox="1"/>
          <p:nvPr/>
        </p:nvSpPr>
        <p:spPr>
          <a:xfrm>
            <a:off x="6450513" y="4664424"/>
            <a:ext cx="28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310" name="2 = Clustered Database…"/>
          <p:cNvSpPr txBox="1"/>
          <p:nvPr/>
        </p:nvSpPr>
        <p:spPr>
          <a:xfrm>
            <a:off x="3381032" y="8536186"/>
            <a:ext cx="624273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2 = Clustered Database </a:t>
            </a:r>
          </a:p>
          <a:p>
            <a:pPr>
              <a:defRPr b="0"/>
            </a:pPr>
            <a:r>
              <a:t>Query Approach (JCISE’19)</a:t>
            </a:r>
          </a:p>
        </p:txBody>
      </p:sp>
      <p:sp>
        <p:nvSpPr>
          <p:cNvPr id="311" name="1 = Extended Burmester…"/>
          <p:cNvSpPr txBox="1"/>
          <p:nvPr/>
        </p:nvSpPr>
        <p:spPr>
          <a:xfrm>
            <a:off x="-246168" y="8536186"/>
            <a:ext cx="5123468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1 = Extended Burmester</a:t>
            </a:r>
          </a:p>
          <a:p>
            <a:pPr>
              <a:defRPr b="0"/>
            </a:pPr>
            <a:r>
              <a:t>Problem (JMR’17)</a:t>
            </a:r>
          </a:p>
        </p:txBody>
      </p:sp>
      <p:sp>
        <p:nvSpPr>
          <p:cNvPr id="312" name="3"/>
          <p:cNvSpPr txBox="1"/>
          <p:nvPr/>
        </p:nvSpPr>
        <p:spPr>
          <a:xfrm>
            <a:off x="8382622" y="4769484"/>
            <a:ext cx="28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pic>
        <p:nvPicPr>
          <p:cNvPr id="313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5266792">
            <a:off x="8113648" y="4802987"/>
            <a:ext cx="1266601" cy="352234"/>
          </a:xfrm>
          <a:prstGeom prst="rect">
            <a:avLst/>
          </a:prstGeom>
        </p:spPr>
      </p:pic>
      <p:sp>
        <p:nvSpPr>
          <p:cNvPr id="315" name="Circle"/>
          <p:cNvSpPr/>
          <p:nvPr/>
        </p:nvSpPr>
        <p:spPr>
          <a:xfrm>
            <a:off x="8796017" y="5551858"/>
            <a:ext cx="345558" cy="345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Circle"/>
          <p:cNvSpPr/>
          <p:nvPr/>
        </p:nvSpPr>
        <p:spPr>
          <a:xfrm>
            <a:off x="6772483" y="4827234"/>
            <a:ext cx="345558" cy="3455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3 = AI Assistant…"/>
          <p:cNvSpPr txBox="1"/>
          <p:nvPr/>
        </p:nvSpPr>
        <p:spPr>
          <a:xfrm>
            <a:off x="8038363" y="8352036"/>
            <a:ext cx="5123467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3 = AI Assistant</a:t>
            </a:r>
          </a:p>
          <a:p>
            <a:pPr>
              <a:defRPr b="0"/>
            </a:pPr>
            <a:r>
              <a:t>IDETC 19</a:t>
            </a:r>
          </a:p>
          <a:p>
            <a:pPr>
              <a:defRPr b="0"/>
            </a:pPr>
            <a:r>
              <a:t>(Submitted to JMD’19)</a:t>
            </a:r>
          </a:p>
        </p:txBody>
      </p:sp>
      <p:sp>
        <p:nvSpPr>
          <p:cNvPr id="318" name="Genetic…"/>
          <p:cNvSpPr txBox="1"/>
          <p:nvPr/>
        </p:nvSpPr>
        <p:spPr>
          <a:xfrm>
            <a:off x="3180436" y="3531263"/>
            <a:ext cx="1303021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Genetic</a:t>
            </a:r>
          </a:p>
          <a:p>
            <a:pPr>
              <a:defRPr sz="1800"/>
            </a:pPr>
            <a:r>
              <a:t>Algorithms</a:t>
            </a:r>
          </a:p>
        </p:txBody>
      </p:sp>
      <p:sp>
        <p:nvSpPr>
          <p:cNvPr id="319" name="Circle"/>
          <p:cNvSpPr/>
          <p:nvPr/>
        </p:nvSpPr>
        <p:spPr>
          <a:xfrm>
            <a:off x="4353545" y="4772151"/>
            <a:ext cx="345558" cy="345558"/>
          </a:xfrm>
          <a:prstGeom prst="ellipse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Homotopy…"/>
          <p:cNvSpPr txBox="1"/>
          <p:nvPr/>
        </p:nvSpPr>
        <p:spPr>
          <a:xfrm>
            <a:off x="3838466" y="5135008"/>
            <a:ext cx="137571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Homotopy </a:t>
            </a:r>
          </a:p>
          <a:p>
            <a:pPr>
              <a:defRPr sz="1800"/>
            </a:pPr>
            <a:r>
              <a:t>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7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7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7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1"/>
      <p:bldP build="whole" bldLvl="1" animBg="1" rev="0" advAuto="0" spid="308" grpId="2"/>
      <p:bldP build="whole" bldLvl="1" animBg="1" rev="0" advAuto="0" spid="309" grpId="5"/>
      <p:bldP build="whole" bldLvl="1" animBg="1" rev="0" advAuto="0" spid="311" grpId="3"/>
      <p:bldP build="whole" bldLvl="1" animBg="1" rev="0" advAuto="0" spid="313" grpId="7"/>
      <p:bldP build="whole" bldLvl="1" animBg="1" rev="0" advAuto="0" spid="312" grpId="8"/>
      <p:bldP build="whole" bldLvl="1" animBg="1" rev="0" advAuto="0" spid="317" grpId="9"/>
      <p:bldP build="whole" bldLvl="1" animBg="1" rev="0" advAuto="0" spid="310" grpId="6"/>
      <p:bldP build="whole" bldLvl="1" animBg="1" rev="0" advAuto="0" spid="316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135;p30"/>
          <p:cNvSpPr/>
          <p:nvPr/>
        </p:nvSpPr>
        <p:spPr>
          <a:xfrm>
            <a:off x="10633949" y="2995215"/>
            <a:ext cx="2211715" cy="4326244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defTabSz="1733973">
              <a:defRPr b="0" sz="2800"/>
            </a:pPr>
          </a:p>
        </p:txBody>
      </p:sp>
      <p:sp>
        <p:nvSpPr>
          <p:cNvPr id="323" name="Google Shape;127;p30"/>
          <p:cNvSpPr txBox="1"/>
          <p:nvPr>
            <p:ph type="title"/>
          </p:nvPr>
        </p:nvSpPr>
        <p:spPr>
          <a:xfrm>
            <a:off x="952500" y="173566"/>
            <a:ext cx="11099801" cy="1619250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Proposed Framework</a:t>
            </a:r>
          </a:p>
        </p:txBody>
      </p:sp>
      <p:sp>
        <p:nvSpPr>
          <p:cNvPr id="324" name="High Level Input…"/>
          <p:cNvSpPr/>
          <p:nvPr/>
        </p:nvSpPr>
        <p:spPr>
          <a:xfrm>
            <a:off x="1950011" y="3570754"/>
            <a:ext cx="2687828" cy="3856732"/>
          </a:xfrm>
          <a:prstGeom prst="rect">
            <a:avLst/>
          </a:prstGeom>
          <a:solidFill>
            <a:srgbClr val="FFB3D9">
              <a:alpha val="52156"/>
            </a:srgb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1733973">
              <a:defRPr b="0" sz="2600"/>
            </a:pPr>
            <a:r>
              <a:t>High Level Input</a:t>
            </a:r>
            <a:endParaRPr sz="1600"/>
          </a:p>
          <a:p>
            <a:pPr defTabSz="1733973">
              <a:defRPr b="0" sz="2600"/>
            </a:pPr>
            <a:r>
              <a:t>and</a:t>
            </a:r>
            <a:endParaRPr sz="1600"/>
          </a:p>
          <a:p>
            <a:pPr defTabSz="1733973">
              <a:defRPr b="0" sz="2600"/>
            </a:pPr>
            <a:r>
              <a:t>Interactive High Level Control</a:t>
            </a:r>
            <a:endParaRPr sz="1600"/>
          </a:p>
          <a:p>
            <a:pPr defTabSz="1733973">
              <a:defRPr b="0" sz="2600"/>
            </a:pPr>
          </a:p>
          <a:p>
            <a:pPr defTabSz="1733973">
              <a:defRPr b="0" sz="2600"/>
            </a:pPr>
            <a:r>
              <a:t>Solution Concepts, Input Suggestions</a:t>
            </a:r>
          </a:p>
        </p:txBody>
      </p:sp>
      <p:sp>
        <p:nvSpPr>
          <p:cNvPr id="325" name="Google Shape;129;p30"/>
          <p:cNvSpPr txBox="1"/>
          <p:nvPr/>
        </p:nvSpPr>
        <p:spPr>
          <a:xfrm>
            <a:off x="6025724" y="2539754"/>
            <a:ext cx="1698130" cy="82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/>
            <a:r>
              <a:t>AI Assistant</a:t>
            </a:r>
          </a:p>
        </p:txBody>
      </p:sp>
      <p:sp>
        <p:nvSpPr>
          <p:cNvPr id="326" name="Google Shape;130;p30"/>
          <p:cNvSpPr txBox="1"/>
          <p:nvPr/>
        </p:nvSpPr>
        <p:spPr>
          <a:xfrm>
            <a:off x="2304366" y="2539754"/>
            <a:ext cx="1979119" cy="82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/>
            <a:r>
              <a:t>User Interface</a:t>
            </a:r>
          </a:p>
        </p:txBody>
      </p:sp>
      <p:sp>
        <p:nvSpPr>
          <p:cNvPr id="327" name="Google Shape;131;p30"/>
          <p:cNvSpPr txBox="1"/>
          <p:nvPr/>
        </p:nvSpPr>
        <p:spPr>
          <a:xfrm>
            <a:off x="215085" y="4747879"/>
            <a:ext cx="1523109" cy="82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/>
            <a:r>
              <a:t>User Input</a:t>
            </a:r>
          </a:p>
        </p:txBody>
      </p:sp>
      <p:sp>
        <p:nvSpPr>
          <p:cNvPr id="328" name="Google Shape;132;p30"/>
          <p:cNvSpPr/>
          <p:nvPr/>
        </p:nvSpPr>
        <p:spPr>
          <a:xfrm>
            <a:off x="439515" y="5158335"/>
            <a:ext cx="1456200" cy="3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9" name="Google Shape;133;p30"/>
          <p:cNvSpPr txBox="1"/>
          <p:nvPr/>
        </p:nvSpPr>
        <p:spPr>
          <a:xfrm>
            <a:off x="7969153" y="3728091"/>
            <a:ext cx="2482698" cy="137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 defTabSz="1733973">
              <a:defRPr b="0" sz="2800"/>
            </a:pPr>
            <a:r>
              <a:t>Refined Variational </a:t>
            </a:r>
          </a:p>
          <a:p>
            <a:pPr defTabSz="1733973">
              <a:defRPr b="0" sz="2800"/>
            </a:pPr>
            <a:r>
              <a:t>Input</a:t>
            </a:r>
          </a:p>
        </p:txBody>
      </p:sp>
      <p:sp>
        <p:nvSpPr>
          <p:cNvPr id="330" name="Google Shape;135;p30"/>
          <p:cNvSpPr/>
          <p:nvPr/>
        </p:nvSpPr>
        <p:spPr>
          <a:xfrm>
            <a:off x="10862549" y="3325122"/>
            <a:ext cx="1754515" cy="808215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733973">
              <a:defRPr b="0" sz="2800"/>
            </a:lvl1pPr>
          </a:lstStyle>
          <a:p>
            <a:pPr/>
            <a:r>
              <a:t>S1</a:t>
            </a:r>
          </a:p>
        </p:txBody>
      </p:sp>
      <p:sp>
        <p:nvSpPr>
          <p:cNvPr id="331" name="Google Shape;136;p30"/>
          <p:cNvSpPr txBox="1"/>
          <p:nvPr/>
        </p:nvSpPr>
        <p:spPr>
          <a:xfrm>
            <a:off x="8406744" y="6079199"/>
            <a:ext cx="1698130" cy="51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>
            <a:lvl1pPr defTabSz="1733973">
              <a:defRPr b="0" sz="2800"/>
            </a:lvl1pPr>
          </a:lstStyle>
          <a:p>
            <a:pPr/>
            <a:r>
              <a:t>Outputs</a:t>
            </a:r>
          </a:p>
        </p:txBody>
      </p:sp>
      <p:sp>
        <p:nvSpPr>
          <p:cNvPr id="332" name="Google Shape;138;p30"/>
          <p:cNvSpPr txBox="1"/>
          <p:nvPr/>
        </p:nvSpPr>
        <p:spPr>
          <a:xfrm>
            <a:off x="10961154" y="1990905"/>
            <a:ext cx="1698130" cy="94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 defTabSz="1733973">
              <a:defRPr b="0" sz="2800"/>
            </a:pPr>
            <a:r>
              <a:t>Synthesis</a:t>
            </a:r>
            <a:endParaRPr sz="1600"/>
          </a:p>
          <a:p>
            <a:pPr defTabSz="1733973">
              <a:defRPr b="0" sz="2800"/>
            </a:pPr>
            <a:r>
              <a:t>Solvers</a:t>
            </a:r>
          </a:p>
        </p:txBody>
      </p:sp>
      <p:sp>
        <p:nvSpPr>
          <p:cNvPr id="333" name="Google Shape;139;p30"/>
          <p:cNvSpPr/>
          <p:nvPr/>
        </p:nvSpPr>
        <p:spPr>
          <a:xfrm flipH="1">
            <a:off x="4692135" y="6682626"/>
            <a:ext cx="1090765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4" name="Google Shape;140;p30"/>
          <p:cNvSpPr/>
          <p:nvPr/>
        </p:nvSpPr>
        <p:spPr>
          <a:xfrm>
            <a:off x="4692135" y="5158336"/>
            <a:ext cx="1090765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5" name="Input Recognition, Imputation,   and…"/>
          <p:cNvSpPr/>
          <p:nvPr/>
        </p:nvSpPr>
        <p:spPr>
          <a:xfrm>
            <a:off x="5834720" y="3565367"/>
            <a:ext cx="2080137" cy="3867505"/>
          </a:xfrm>
          <a:prstGeom prst="rect">
            <a:avLst/>
          </a:prstGeom>
          <a:solidFill>
            <a:srgbClr val="55C1FF">
              <a:alpha val="27058"/>
            </a:srgb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1733973">
              <a:defRPr b="0" sz="2300"/>
            </a:pPr>
            <a:r>
              <a:t>Input Recognition, Imputation,   and   </a:t>
            </a:r>
          </a:p>
          <a:p>
            <a:pPr defTabSz="1733973">
              <a:defRPr b="0" sz="2300"/>
            </a:pPr>
            <a:r>
              <a:t>Type Synthesis</a:t>
            </a:r>
          </a:p>
          <a:p>
            <a:pPr defTabSz="1733973">
              <a:defRPr b="0" sz="2300"/>
            </a:pPr>
          </a:p>
          <a:p>
            <a:pPr defTabSz="1733973">
              <a:defRPr b="0" sz="2300"/>
            </a:pPr>
          </a:p>
          <a:p>
            <a:pPr defTabSz="1733973">
              <a:defRPr b="0" sz="2300"/>
            </a:pPr>
            <a:r>
              <a:t>Solution Clustering</a:t>
            </a:r>
          </a:p>
        </p:txBody>
      </p:sp>
      <p:sp>
        <p:nvSpPr>
          <p:cNvPr id="336" name="Google Shape;142;p30"/>
          <p:cNvSpPr txBox="1"/>
          <p:nvPr/>
        </p:nvSpPr>
        <p:spPr>
          <a:xfrm>
            <a:off x="318550" y="6121218"/>
            <a:ext cx="1698130" cy="45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337" name="Google Shape;143;p30"/>
          <p:cNvSpPr/>
          <p:nvPr/>
        </p:nvSpPr>
        <p:spPr>
          <a:xfrm flipH="1">
            <a:off x="439515" y="6682626"/>
            <a:ext cx="1456200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" name="Google Shape;135;p30"/>
          <p:cNvSpPr/>
          <p:nvPr/>
        </p:nvSpPr>
        <p:spPr>
          <a:xfrm>
            <a:off x="10862549" y="4303359"/>
            <a:ext cx="1754515" cy="808215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733973">
              <a:defRPr b="0" sz="2800"/>
            </a:lvl1pPr>
          </a:lstStyle>
          <a:p>
            <a:pPr/>
            <a:r>
              <a:t>S2</a:t>
            </a:r>
          </a:p>
        </p:txBody>
      </p:sp>
      <p:sp>
        <p:nvSpPr>
          <p:cNvPr id="339" name="Google Shape;135;p30"/>
          <p:cNvSpPr/>
          <p:nvPr/>
        </p:nvSpPr>
        <p:spPr>
          <a:xfrm>
            <a:off x="10862549" y="6278520"/>
            <a:ext cx="1754515" cy="808215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733973">
              <a:defRPr b="0" sz="2800"/>
            </a:lvl1pPr>
          </a:lstStyle>
          <a:p>
            <a:pPr/>
            <a:r>
              <a:t>Sn</a:t>
            </a:r>
          </a:p>
        </p:txBody>
      </p:sp>
      <p:sp>
        <p:nvSpPr>
          <p:cNvPr id="340" name=".…"/>
          <p:cNvSpPr txBox="1"/>
          <p:nvPr/>
        </p:nvSpPr>
        <p:spPr>
          <a:xfrm>
            <a:off x="11597922" y="5018823"/>
            <a:ext cx="28377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.</a:t>
            </a:r>
          </a:p>
          <a:p>
            <a:pPr/>
            <a:r>
              <a:t>.</a:t>
            </a:r>
          </a:p>
          <a:p>
            <a:pPr/>
            <a:r>
              <a:t>.</a:t>
            </a:r>
          </a:p>
        </p:txBody>
      </p:sp>
      <p:sp>
        <p:nvSpPr>
          <p:cNvPr id="341" name="Google Shape;140;p30"/>
          <p:cNvSpPr/>
          <p:nvPr/>
        </p:nvSpPr>
        <p:spPr>
          <a:xfrm>
            <a:off x="7969153" y="5158335"/>
            <a:ext cx="257331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Google Shape;140;p30"/>
          <p:cNvSpPr/>
          <p:nvPr/>
        </p:nvSpPr>
        <p:spPr>
          <a:xfrm>
            <a:off x="7987748" y="6682627"/>
            <a:ext cx="2573311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algn="l" defTabSz="1733973">
              <a:defRPr b="0" sz="26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Understanding Solver Requirements and 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6240"/>
            </a:lvl1pPr>
          </a:lstStyle>
          <a:p>
            <a:pPr/>
            <a:r>
              <a:t>Understanding Solver Requirements and Limitations</a:t>
            </a:r>
          </a:p>
        </p:txBody>
      </p:sp>
      <p:sp>
        <p:nvSpPr>
          <p:cNvPr id="345" name="Susceptible to Input Data   ( Garbage in -&gt; Solver -&gt; Garbage out )…"/>
          <p:cNvSpPr txBox="1"/>
          <p:nvPr>
            <p:ph type="body" idx="1"/>
          </p:nvPr>
        </p:nvSpPr>
        <p:spPr>
          <a:xfrm>
            <a:off x="952500" y="2726266"/>
            <a:ext cx="11526574" cy="6286501"/>
          </a:xfrm>
          <a:prstGeom prst="rect">
            <a:avLst/>
          </a:prstGeom>
        </p:spPr>
        <p:txBody>
          <a:bodyPr/>
          <a:lstStyle/>
          <a:p>
            <a:pPr marL="372291" indent="-372291" defTabSz="554990">
              <a:spcBef>
                <a:spcPts val="3900"/>
              </a:spcBef>
              <a:defRPr sz="3040"/>
            </a:pPr>
            <a:r>
              <a:t>Susceptible to Input Data   ( Garbage in -&gt; Solver -&gt; Garbage out )</a:t>
            </a:r>
          </a:p>
          <a:p>
            <a:pPr lvl="2" marL="977264" indent="-325754" defTabSz="554990">
              <a:spcBef>
                <a:spcPts val="3000"/>
              </a:spcBef>
              <a:defRPr sz="2660"/>
            </a:pPr>
            <a:r>
              <a:t>Input Data Conditioning</a:t>
            </a:r>
          </a:p>
          <a:p>
            <a:pPr marL="372291" indent="-372291" defTabSz="554990">
              <a:spcBef>
                <a:spcPts val="3900"/>
              </a:spcBef>
              <a:defRPr sz="3040"/>
            </a:pPr>
            <a:r>
              <a:t>Needs Specific Set of Information</a:t>
            </a:r>
          </a:p>
          <a:p>
            <a:pPr lvl="2" marL="977264" indent="-325754" defTabSz="554990">
              <a:spcBef>
                <a:spcPts val="3000"/>
              </a:spcBef>
              <a:defRPr sz="2660"/>
            </a:pPr>
            <a:r>
              <a:t>Missing Input Imputation </a:t>
            </a:r>
          </a:p>
          <a:p>
            <a:pPr marL="372291" indent="-372291" defTabSz="554990">
              <a:spcBef>
                <a:spcPts val="3900"/>
              </a:spcBef>
              <a:defRPr sz="3040"/>
            </a:pPr>
            <a:r>
              <a:t>Prolificacy vs Accuracy</a:t>
            </a:r>
          </a:p>
          <a:p>
            <a:pPr lvl="2" marL="977264" indent="-325754" defTabSz="554990">
              <a:spcBef>
                <a:spcPts val="3000"/>
              </a:spcBef>
              <a:defRPr sz="2660"/>
            </a:pPr>
            <a:r>
              <a:t>Variational Synthesis</a:t>
            </a:r>
          </a:p>
          <a:p>
            <a:pPr marL="372291" indent="-372291" defTabSz="554990">
              <a:spcBef>
                <a:spcPts val="3900"/>
              </a:spcBef>
              <a:defRPr sz="3040"/>
            </a:pPr>
            <a:r>
              <a:t>Mathematical Limitations in Specifying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Incorporating User Inten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Incorporating User Intentions</a:t>
            </a:r>
          </a:p>
        </p:txBody>
      </p:sp>
      <p:sp>
        <p:nvSpPr>
          <p:cNvPr id="348" name="Capturing Robust Features from User Inputs…"/>
          <p:cNvSpPr txBox="1"/>
          <p:nvPr>
            <p:ph type="body" idx="1"/>
          </p:nvPr>
        </p:nvSpPr>
        <p:spPr>
          <a:xfrm>
            <a:off x="952500" y="2590800"/>
            <a:ext cx="10937148" cy="6286500"/>
          </a:xfrm>
          <a:prstGeom prst="rect">
            <a:avLst/>
          </a:prstGeom>
        </p:spPr>
        <p:txBody>
          <a:bodyPr/>
          <a:lstStyle/>
          <a:p>
            <a:pPr marL="391885" indent="-391885">
              <a:spcBef>
                <a:spcPts val="4200"/>
              </a:spcBef>
              <a:defRPr sz="3200"/>
            </a:pPr>
            <a:r>
              <a:t>Capturing Robust Features from User Inputs</a:t>
            </a:r>
          </a:p>
          <a:p>
            <a:pPr lvl="2"/>
            <a:r>
              <a:t>Input Denoising and Recognition</a:t>
            </a:r>
          </a:p>
          <a:p>
            <a:pPr marL="391885" indent="-391885">
              <a:spcBef>
                <a:spcPts val="4200"/>
              </a:spcBef>
              <a:defRPr sz="3200"/>
            </a:pPr>
            <a:r>
              <a:t>Finding their projections on manifold of plausible inputs space</a:t>
            </a:r>
          </a:p>
          <a:p>
            <a:pPr marL="391885" indent="-391885">
              <a:spcBef>
                <a:spcPts val="4200"/>
              </a:spcBef>
              <a:defRPr sz="3200"/>
            </a:pPr>
            <a:r>
              <a:t>Provide a handle to control the entire process</a:t>
            </a:r>
          </a:p>
          <a:p>
            <a:pPr marL="391885" indent="-391885">
              <a:spcBef>
                <a:spcPts val="4200"/>
              </a:spcBef>
              <a:defRPr sz="3200"/>
            </a:pPr>
            <a:r>
              <a:t>Providing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44.png" descr="image4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73416" y="2711582"/>
            <a:ext cx="5023768" cy="6620669"/>
          </a:xfrm>
          <a:prstGeom prst="rect">
            <a:avLst/>
          </a:prstGeom>
        </p:spPr>
      </p:pic>
      <p:sp>
        <p:nvSpPr>
          <p:cNvPr id="351" name="Deliverables of a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Deliverables of a</a:t>
            </a:r>
          </a:p>
          <a:p>
            <a:pPr defTabSz="484886">
              <a:defRPr sz="6640"/>
            </a:pPr>
            <a:r>
              <a:t>Concept Generator</a:t>
            </a:r>
          </a:p>
        </p:txBody>
      </p:sp>
      <p:sp>
        <p:nvSpPr>
          <p:cNvPr id="352" name="Computational Creativity…"/>
          <p:cNvSpPr txBox="1"/>
          <p:nvPr>
            <p:ph type="body" sz="half" idx="1"/>
          </p:nvPr>
        </p:nvSpPr>
        <p:spPr>
          <a:xfrm>
            <a:off x="952500" y="2590800"/>
            <a:ext cx="5698530" cy="6626160"/>
          </a:xfrm>
          <a:prstGeom prst="rect">
            <a:avLst/>
          </a:prstGeom>
        </p:spPr>
        <p:txBody>
          <a:bodyPr/>
          <a:lstStyle/>
          <a:p>
            <a:pPr/>
            <a:r>
              <a:t>Computational Creativity</a:t>
            </a:r>
          </a:p>
          <a:p>
            <a:pPr/>
            <a:r>
              <a:t>Quantity beats Quality ?</a:t>
            </a:r>
          </a:p>
          <a:p>
            <a:pPr/>
            <a:r>
              <a:t>Insight about the problem</a:t>
            </a:r>
          </a:p>
          <a:p>
            <a:pPr lvl="2">
              <a:defRPr sz="2600"/>
            </a:pPr>
            <a:r>
              <a:t>How likely it is to find good solutions for this input?</a:t>
            </a:r>
          </a:p>
          <a:p>
            <a:pPr/>
            <a:r>
              <a:t>Higher Level Assessment Task and Obtained Solutions</a:t>
            </a:r>
          </a:p>
          <a:p>
            <a:pPr lvl="2">
              <a:defRPr sz="2600"/>
            </a:pPr>
            <a:r>
              <a:t>knowledge base that learns the connection of task and obtained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motiongeneration.gif" descr="motiongener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02" y="2267670"/>
            <a:ext cx="13004801" cy="731799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Motion Generation : Classical Burmester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Motion Generation : Classical Burmester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motiongeneration-defect.gif" descr="motiongeneration-defec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14" y="2267670"/>
            <a:ext cx="13004801" cy="7317993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Motion Generation"/>
          <p:cNvSpPr txBox="1"/>
          <p:nvPr>
            <p:ph type="title"/>
          </p:nvPr>
        </p:nvSpPr>
        <p:spPr>
          <a:xfrm>
            <a:off x="952500" y="-118534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Motion Generation</a:t>
            </a:r>
          </a:p>
        </p:txBody>
      </p:sp>
      <p:sp>
        <p:nvSpPr>
          <p:cNvPr id="359" name="Small Change in Input Renders Practically Useless Solution"/>
          <p:cNvSpPr txBox="1"/>
          <p:nvPr/>
        </p:nvSpPr>
        <p:spPr>
          <a:xfrm>
            <a:off x="3533477" y="1176866"/>
            <a:ext cx="593784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Small Change in Input Renders Practically Useless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/>
          <p:nvPr>
            <p:ph type="title"/>
          </p:nvPr>
        </p:nvSpPr>
        <p:spPr>
          <a:xfrm>
            <a:off x="894079" y="658973"/>
            <a:ext cx="11216642" cy="1413935"/>
          </a:xfrm>
          <a:prstGeom prst="rect">
            <a:avLst/>
          </a:prstGeom>
        </p:spPr>
        <p:txBody>
          <a:bodyPr/>
          <a:lstStyle>
            <a:lvl1pPr algn="ctr" defTabSz="479044">
              <a:lnSpc>
                <a:spcPct val="100000"/>
              </a:lnSpc>
              <a:defRPr sz="492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Precision Position vs Designer’s Intent</a:t>
            </a:r>
          </a:p>
        </p:txBody>
      </p:sp>
      <p:pic>
        <p:nvPicPr>
          <p:cNvPr id="362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4511" y="2493313"/>
            <a:ext cx="8088827" cy="6244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mitations of Precision Position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Limitations of Precision Position Approach</a:t>
            </a:r>
          </a:p>
        </p:txBody>
      </p:sp>
      <p:sp>
        <p:nvSpPr>
          <p:cNvPr id="367" name="Loss of Continuity Information =&gt; Defects in Lin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Loss of Continuity Information =&gt; Defects in Linkage</a:t>
            </a:r>
          </a:p>
          <a:p>
            <a:pPr/>
            <a:r>
              <a:t>Restrictive Objective</a:t>
            </a:r>
          </a:p>
          <a:p>
            <a:pPr lvl="2"/>
            <a:r>
              <a:t>Mathematically Optimal Solution may not be practically optimal</a:t>
            </a:r>
          </a:p>
          <a:p>
            <a:pPr lvl="2"/>
            <a:r>
              <a:t>discards a large proportion of numerically sub-optimal solutions with desirable properties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thgen-chaos.pdf" descr="pathgen-chaos.pdf"/>
          <p:cNvPicPr>
            <a:picLocks noChangeAspect="1"/>
          </p:cNvPicPr>
          <p:nvPr/>
        </p:nvPicPr>
        <p:blipFill>
          <a:blip r:embed="rId2">
            <a:extLst/>
          </a:blip>
          <a:srcRect l="0" t="0" r="31612" b="0"/>
          <a:stretch>
            <a:fillRect/>
          </a:stretch>
        </p:blipFill>
        <p:spPr>
          <a:xfrm>
            <a:off x="1487685" y="1992246"/>
            <a:ext cx="10029450" cy="604000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Path Generation"/>
          <p:cNvSpPr txBox="1"/>
          <p:nvPr>
            <p:ph type="title"/>
          </p:nvPr>
        </p:nvSpPr>
        <p:spPr>
          <a:xfrm>
            <a:off x="952500" y="-118534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Path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vertical-car-doors.jpg" descr="vertical-car-doo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33" t="0" r="533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Limitations of Fourier Descriptor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Limitations of Fourier Descriptor Approach</a:t>
            </a:r>
          </a:p>
        </p:txBody>
      </p:sp>
      <p:sp>
        <p:nvSpPr>
          <p:cNvPr id="373" name="Only Defined for Four-Bar with Revolute Joi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Defined for Four-Bar with Revolute Joints</a:t>
            </a:r>
          </a:p>
          <a:p>
            <a:pPr/>
            <a:r>
              <a:t>Restrictive Objective</a:t>
            </a:r>
          </a:p>
          <a:p>
            <a:pPr lvl="2"/>
            <a:r>
              <a:t>Mathematically Optimal Solution may not be practically optimal</a:t>
            </a:r>
          </a:p>
          <a:p>
            <a:pPr lvl="2"/>
            <a:r>
              <a:t>discards a large proportion of numerically sub-optimal solutions with desirable properties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Need of Generativ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Need of Generative Model</a:t>
            </a:r>
          </a:p>
        </p:txBody>
      </p:sp>
      <p:sp>
        <p:nvSpPr>
          <p:cNvPr id="376" name="Input Conditioning and Imputation requires capturing the underlying patter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Conditioning and Imputation requires capturing the underlying pattern</a:t>
            </a:r>
          </a:p>
          <a:p>
            <a:pPr/>
            <a:r>
              <a:t>Learning joint probability distribution of linkage parameters</a:t>
            </a:r>
          </a:p>
          <a:p>
            <a:pPr/>
            <a:r>
              <a:t>Generate Variational Inputs to exploit nonlinear nature of 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Variational In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Variational Input</a:t>
            </a:r>
          </a:p>
        </p:txBody>
      </p:sp>
      <p:sp>
        <p:nvSpPr>
          <p:cNvPr id="379" name="Common Approach is to change the input randomly within a tolerance ran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Approach is to change the input randomly within a tolerance range</a:t>
            </a:r>
          </a:p>
          <a:p>
            <a:pPr lvl="1" marL="833437" indent="-388937">
              <a:spcBef>
                <a:spcPts val="3200"/>
              </a:spcBef>
              <a:defRPr sz="2800"/>
            </a:pPr>
            <a:r>
              <a:t>Combinatorial Optimization (NP Hard)</a:t>
            </a:r>
          </a:p>
          <a:p>
            <a:pPr/>
            <a:r>
              <a:t>Informed Modifications on Input</a:t>
            </a:r>
          </a:p>
          <a:p>
            <a:pPr lvl="1" marL="833437" indent="-388937">
              <a:spcBef>
                <a:spcPts val="3200"/>
              </a:spcBef>
              <a:defRPr sz="2800"/>
            </a:pPr>
            <a:r>
              <a:t>Requires knowledge about the properties of coupler motions (or paths) of planar linkages.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Variational Synthesis"/>
          <p:cNvSpPr txBox="1"/>
          <p:nvPr>
            <p:ph type="title"/>
          </p:nvPr>
        </p:nvSpPr>
        <p:spPr>
          <a:xfrm>
            <a:off x="952500" y="-440267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Variational Synthesis</a:t>
            </a:r>
          </a:p>
        </p:txBody>
      </p:sp>
      <p:sp>
        <p:nvSpPr>
          <p:cNvPr id="382" name="Finding Solutions to Variational Input, Post processing of outputs to gather distinct solution concepts…"/>
          <p:cNvSpPr txBox="1"/>
          <p:nvPr>
            <p:ph type="body" idx="1"/>
          </p:nvPr>
        </p:nvSpPr>
        <p:spPr>
          <a:xfrm>
            <a:off x="952500" y="1591733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Finding Solutions to Variational Input, Post processing of outputs to gather distinct solution concepts</a:t>
            </a:r>
          </a:p>
          <a:p>
            <a:pPr/>
            <a:r>
              <a:t>Each concept is probability distribution of linkage parameters that pertain to same family of mechanisms</a:t>
            </a:r>
          </a:p>
        </p:txBody>
      </p:sp>
      <p:pic>
        <p:nvPicPr>
          <p:cNvPr id="383" name="pathgen-chaos.pdf" descr="pathgen-chaos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5829" y="4773000"/>
            <a:ext cx="11793161" cy="4856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enerativ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Generative Model </a:t>
            </a:r>
          </a:p>
        </p:txBody>
      </p:sp>
      <p:sp>
        <p:nvSpPr>
          <p:cNvPr id="386" name="Variational Auto Encoder (VAE) and Conditional VAE (C-VAE)…"/>
          <p:cNvSpPr txBox="1"/>
          <p:nvPr>
            <p:ph type="body" idx="1"/>
          </p:nvPr>
        </p:nvSpPr>
        <p:spPr>
          <a:xfrm>
            <a:off x="952500" y="1574800"/>
            <a:ext cx="11581210" cy="6286500"/>
          </a:xfrm>
          <a:prstGeom prst="rect">
            <a:avLst/>
          </a:prstGeom>
        </p:spPr>
        <p:txBody>
          <a:bodyPr/>
          <a:lstStyle/>
          <a:p>
            <a:pPr/>
            <a:r>
              <a:t>Variational Auto Encoder (VAE) and Conditional VAE (C-VAE) </a:t>
            </a:r>
          </a:p>
          <a:p>
            <a:pPr/>
            <a:r>
              <a:t>Number of parameters significantly smaller than the amount of data we train them on</a:t>
            </a:r>
          </a:p>
          <a:p>
            <a:pPr/>
            <a:r>
              <a:t>Models are forced to discover and efficiently internalize the essence of the data in order to generate it.</a:t>
            </a:r>
          </a:p>
        </p:txBody>
      </p:sp>
      <p:sp>
        <p:nvSpPr>
          <p:cNvPr id="387" name="– Richard Feynman"/>
          <p:cNvSpPr txBox="1"/>
          <p:nvPr/>
        </p:nvSpPr>
        <p:spPr>
          <a:xfrm>
            <a:off x="999066" y="7971366"/>
            <a:ext cx="104648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b="0" i="1"/>
            </a:lvl1pPr>
          </a:lstStyle>
          <a:p>
            <a:pPr/>
            <a:r>
              <a:t>– Richard Feynman</a:t>
            </a:r>
          </a:p>
        </p:txBody>
      </p:sp>
      <p:sp>
        <p:nvSpPr>
          <p:cNvPr id="388" name="“What I cannot create, I do not understand.”"/>
          <p:cNvSpPr txBox="1"/>
          <p:nvPr/>
        </p:nvSpPr>
        <p:spPr>
          <a:xfrm>
            <a:off x="999066" y="7315112"/>
            <a:ext cx="10464801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“What I cannot create, I do not understand.”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148;p31"/>
          <p:cNvSpPr txBox="1"/>
          <p:nvPr>
            <p:ph type="body" idx="1"/>
          </p:nvPr>
        </p:nvSpPr>
        <p:spPr>
          <a:xfrm>
            <a:off x="803016" y="2519466"/>
            <a:ext cx="11697922" cy="4714668"/>
          </a:xfrm>
          <a:prstGeom prst="rect">
            <a:avLst/>
          </a:prstGeom>
        </p:spPr>
        <p:txBody>
          <a:bodyPr anchor="t"/>
          <a:lstStyle/>
          <a:p>
            <a:pPr marL="484011" indent="-407811">
              <a:spcBef>
                <a:spcPts val="0"/>
              </a:spcBef>
              <a:buSzPts val="34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Learn Salient Features of Linkage Trajectories</a:t>
            </a:r>
          </a:p>
          <a:p>
            <a:pPr marL="484011" indent="-407811">
              <a:spcBef>
                <a:spcPts val="0"/>
              </a:spcBef>
              <a:buSzPts val="3400"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Given an unknown trajectory, recognize the potential linkage type.</a:t>
            </a:r>
          </a:p>
        </p:txBody>
      </p:sp>
      <p:sp>
        <p:nvSpPr>
          <p:cNvPr id="391" name="Google Shape;149;p31"/>
          <p:cNvSpPr txBox="1"/>
          <p:nvPr>
            <p:ph type="title"/>
          </p:nvPr>
        </p:nvSpPr>
        <p:spPr>
          <a:xfrm>
            <a:off x="952500" y="529166"/>
            <a:ext cx="11099801" cy="1619250"/>
          </a:xfrm>
          <a:prstGeom prst="rect">
            <a:avLst/>
          </a:prstGeom>
        </p:spPr>
        <p:txBody>
          <a:bodyPr/>
          <a:lstStyle>
            <a:lvl1pPr defTabSz="479044">
              <a:lnSpc>
                <a:spcPct val="100000"/>
              </a:lnSpc>
              <a:defRPr sz="492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Representation Learning of Linkage Trajectories</a:t>
            </a:r>
          </a:p>
        </p:txBody>
      </p:sp>
      <p:pic>
        <p:nvPicPr>
          <p:cNvPr id="392" name="Google Shape;150;p31" descr="Google Shape;150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6200" y="6319978"/>
            <a:ext cx="3086100" cy="2117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Google Shape;151;p31" descr="Google Shape;151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49" y="5812785"/>
            <a:ext cx="3354207" cy="3131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oogle Shape;152;p31" descr="Google Shape;152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2118" y="5970869"/>
            <a:ext cx="1928699" cy="281566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Google Shape;153;p31"/>
          <p:cNvSpPr txBox="1"/>
          <p:nvPr/>
        </p:nvSpPr>
        <p:spPr>
          <a:xfrm>
            <a:off x="1363538" y="4809979"/>
            <a:ext cx="2251325" cy="94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>
            <a:lvl1pPr defTabSz="1733973">
              <a:defRPr sz="2800"/>
            </a:lvl1pPr>
          </a:lstStyle>
          <a:p>
            <a:pPr/>
            <a:r>
              <a:t>Six-Bar Linkage</a:t>
            </a:r>
          </a:p>
        </p:txBody>
      </p:sp>
      <p:sp>
        <p:nvSpPr>
          <p:cNvPr id="396" name="Google Shape;154;p31"/>
          <p:cNvSpPr txBox="1"/>
          <p:nvPr/>
        </p:nvSpPr>
        <p:spPr>
          <a:xfrm>
            <a:off x="5803080" y="4809979"/>
            <a:ext cx="2211414" cy="94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>
            <a:lvl1pPr defTabSz="1733973">
              <a:defRPr sz="2800"/>
            </a:lvl1pPr>
          </a:lstStyle>
          <a:p>
            <a:pPr/>
            <a:r>
              <a:t>Four-R Linkage</a:t>
            </a:r>
          </a:p>
        </p:txBody>
      </p:sp>
      <p:sp>
        <p:nvSpPr>
          <p:cNvPr id="397" name="Google Shape;155;p31"/>
          <p:cNvSpPr txBox="1"/>
          <p:nvPr/>
        </p:nvSpPr>
        <p:spPr>
          <a:xfrm>
            <a:off x="9199347" y="4809979"/>
            <a:ext cx="2954241" cy="946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577" tIns="46577" rIns="46577" bIns="46577" anchor="ctr">
            <a:spAutoFit/>
          </a:bodyPr>
          <a:lstStyle>
            <a:lvl1pPr defTabSz="1733973">
              <a:defRPr sz="2800"/>
            </a:lvl1pPr>
          </a:lstStyle>
          <a:p>
            <a:pPr/>
            <a:r>
              <a:t>Slider Crank Linkage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fig_vae-eps-converted-to.pdf" descr="fig_vae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784" y="787992"/>
            <a:ext cx="11885232" cy="553601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Equation"/>
          <p:cNvSpPr txBox="1"/>
          <p:nvPr/>
        </p:nvSpPr>
        <p:spPr>
          <a:xfrm>
            <a:off x="1355022" y="6557890"/>
            <a:ext cx="3453690" cy="2276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Overserved Variable 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2400"/>
          </a:p>
        </p:txBody>
      </p:sp>
      <p:sp>
        <p:nvSpPr>
          <p:cNvPr id="401" name="X can be Coupler Trajectories or Entire Linkage…"/>
          <p:cNvSpPr txBox="1"/>
          <p:nvPr/>
        </p:nvSpPr>
        <p:spPr>
          <a:xfrm>
            <a:off x="712185" y="7287563"/>
            <a:ext cx="11885231" cy="120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  <a:defRPr b="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t> can be Coupler Trajectories or Entire Linkage</a:t>
            </a:r>
          </a:p>
          <a:p>
            <a:pPr marL="333375" indent="-333375" algn="l">
              <a:buSzPct val="145000"/>
              <a:buChar char="•"/>
              <a:defRPr b="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t> is Generated by a Natural Process, involving an unobserved continuous hidden variable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VA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VAE</a:t>
            </a:r>
          </a:p>
        </p:txBody>
      </p:sp>
      <p:sp>
        <p:nvSpPr>
          <p:cNvPr id="404" name="Observed data is supposedly generated by an unknown function of continuous latent variables…"/>
          <p:cNvSpPr txBox="1"/>
          <p:nvPr>
            <p:ph type="body" idx="1"/>
          </p:nvPr>
        </p:nvSpPr>
        <p:spPr>
          <a:xfrm>
            <a:off x="952500" y="221826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Observed data is supposedly generated by an unknown function of continuous latent variables</a:t>
            </a:r>
          </a:p>
          <a:p>
            <a:pPr/>
          </a:p>
          <a:p>
            <a:pPr/>
            <a:r>
              <a:t> We would like to infer these salient attributes z  based on observed X,</a:t>
            </a:r>
          </a:p>
          <a:p>
            <a:pPr/>
          </a:p>
          <a:p>
            <a:pPr/>
            <a:r>
              <a:t>Recognition Model approximates                </a:t>
            </a:r>
          </a:p>
        </p:txBody>
      </p:sp>
      <p:sp>
        <p:nvSpPr>
          <p:cNvPr id="405" name="Equation"/>
          <p:cNvSpPr txBox="1"/>
          <p:nvPr/>
        </p:nvSpPr>
        <p:spPr>
          <a:xfrm>
            <a:off x="5452672" y="3560611"/>
            <a:ext cx="2099455" cy="4641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  <p:sp>
        <p:nvSpPr>
          <p:cNvPr id="406" name="Equation"/>
          <p:cNvSpPr txBox="1"/>
          <p:nvPr/>
        </p:nvSpPr>
        <p:spPr>
          <a:xfrm>
            <a:off x="4286703" y="5693534"/>
            <a:ext cx="4431394" cy="101624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3400"/>
          </a:p>
        </p:txBody>
      </p:sp>
      <p:grpSp>
        <p:nvGrpSpPr>
          <p:cNvPr id="409" name="Rounded Rectangle"/>
          <p:cNvGrpSpPr/>
          <p:nvPr/>
        </p:nvGrpSpPr>
        <p:grpSpPr>
          <a:xfrm>
            <a:off x="6726766" y="6190234"/>
            <a:ext cx="1284487" cy="680973"/>
            <a:chOff x="0" y="0"/>
            <a:chExt cx="1284485" cy="680971"/>
          </a:xfrm>
        </p:grpSpPr>
        <p:sp>
          <p:nvSpPr>
            <p:cNvPr id="408" name="Rounded Rectangle"/>
            <p:cNvSpPr/>
            <p:nvPr/>
          </p:nvSpPr>
          <p:spPr>
            <a:xfrm>
              <a:off x="38100" y="38100"/>
              <a:ext cx="1208286" cy="604772"/>
            </a:xfrm>
            <a:prstGeom prst="roundRect">
              <a:avLst>
                <a:gd name="adj" fmla="val 29969"/>
              </a:avLst>
            </a:pr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07" name="Rounded Rectangle" descr="Rounded Rectangle"/>
            <p:cNvPicPr>
              <a:picLocks noChangeAspect="0"/>
            </p:cNvPicPr>
            <p:nvPr/>
          </p:nvPicPr>
          <p:blipFill>
            <a:blip r:embed="rId2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1284486" cy="680972"/>
            </a:xfrm>
            <a:prstGeom prst="rect">
              <a:avLst/>
            </a:prstGeom>
            <a:effectLst/>
          </p:spPr>
        </p:pic>
      </p:grpSp>
      <p:sp>
        <p:nvSpPr>
          <p:cNvPr id="410" name="Intractable"/>
          <p:cNvSpPr txBox="1"/>
          <p:nvPr/>
        </p:nvSpPr>
        <p:spPr>
          <a:xfrm>
            <a:off x="9152589" y="6300037"/>
            <a:ext cx="155935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Intractable</a:t>
            </a:r>
          </a:p>
        </p:txBody>
      </p:sp>
      <p:sp>
        <p:nvSpPr>
          <p:cNvPr id="411" name="Line"/>
          <p:cNvSpPr/>
          <p:nvPr/>
        </p:nvSpPr>
        <p:spPr>
          <a:xfrm flipH="1">
            <a:off x="8090263" y="6530720"/>
            <a:ext cx="983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Equation"/>
          <p:cNvSpPr txBox="1"/>
          <p:nvPr/>
        </p:nvSpPr>
        <p:spPr>
          <a:xfrm>
            <a:off x="7697300" y="7366981"/>
            <a:ext cx="1430576" cy="399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500"/>
          </a:p>
        </p:txBody>
      </p:sp>
      <p:sp>
        <p:nvSpPr>
          <p:cNvPr id="413" name="Equation"/>
          <p:cNvSpPr txBox="1"/>
          <p:nvPr/>
        </p:nvSpPr>
        <p:spPr>
          <a:xfrm>
            <a:off x="4903383" y="8090658"/>
            <a:ext cx="2626642" cy="4162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500"/>
          </a:p>
        </p:txBody>
      </p:sp>
      <p:sp>
        <p:nvSpPr>
          <p:cNvPr id="414" name="Equation"/>
          <p:cNvSpPr txBox="1"/>
          <p:nvPr/>
        </p:nvSpPr>
        <p:spPr>
          <a:xfrm>
            <a:off x="4437851" y="8816523"/>
            <a:ext cx="3043998" cy="389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VA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VAE</a:t>
            </a:r>
          </a:p>
        </p:txBody>
      </p:sp>
      <p:sp>
        <p:nvSpPr>
          <p:cNvPr id="417" name="z is assumed to have a prior probability distribution…"/>
          <p:cNvSpPr txBox="1"/>
          <p:nvPr>
            <p:ph type="body" idx="1"/>
          </p:nvPr>
        </p:nvSpPr>
        <p:spPr>
          <a:xfrm>
            <a:off x="952500" y="1947333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413384" indent="-413384" defTabSz="543305">
              <a:spcBef>
                <a:spcPts val="3900"/>
              </a:spcBef>
              <a:defRPr sz="2976"/>
            </a:pPr>
            <a:r>
              <a:t>z is assumed to have a prior probability distribution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 The training loss for VAE becomes,</a:t>
            </a: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</a:p>
          <a:p>
            <a:pPr marL="413384" indent="-413384" defTabSz="543305">
              <a:spcBef>
                <a:spcPts val="3900"/>
              </a:spcBef>
              <a:defRPr sz="2976"/>
            </a:pPr>
            <a:r>
              <a:t>Training Objective :              </a:t>
            </a:r>
          </a:p>
        </p:txBody>
      </p:sp>
      <p:sp>
        <p:nvSpPr>
          <p:cNvPr id="418" name="Equation"/>
          <p:cNvSpPr txBox="1"/>
          <p:nvPr/>
        </p:nvSpPr>
        <p:spPr>
          <a:xfrm>
            <a:off x="4651384" y="2731817"/>
            <a:ext cx="2951133" cy="4309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0,1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800"/>
          </a:p>
        </p:txBody>
      </p:sp>
      <p:sp>
        <p:nvSpPr>
          <p:cNvPr id="419" name="Equation"/>
          <p:cNvSpPr txBox="1"/>
          <p:nvPr/>
        </p:nvSpPr>
        <p:spPr>
          <a:xfrm>
            <a:off x="2499021" y="5855332"/>
            <a:ext cx="7728790" cy="12969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lim>
                      </m:limLow>
                    </m:e>
                    <m:lim>
                      <m:sSub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lim>
                  </m:limUp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500"/>
          </a:p>
        </p:txBody>
      </p:sp>
      <p:sp>
        <p:nvSpPr>
          <p:cNvPr id="420" name="Equation"/>
          <p:cNvSpPr txBox="1"/>
          <p:nvPr/>
        </p:nvSpPr>
        <p:spPr>
          <a:xfrm>
            <a:off x="2583688" y="4613412"/>
            <a:ext cx="5682713" cy="95434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500"/>
          </a:p>
        </p:txBody>
      </p:sp>
      <p:sp>
        <p:nvSpPr>
          <p:cNvPr id="421" name="Equation"/>
          <p:cNvSpPr txBox="1"/>
          <p:nvPr/>
        </p:nvSpPr>
        <p:spPr>
          <a:xfrm>
            <a:off x="1948688" y="8153568"/>
            <a:ext cx="10049743" cy="12969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f>
                    <m:fPr>
                      <m:ctrlP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limUp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p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lim>
                      </m:limLow>
                    </m:e>
                    <m:lim>
                      <m:sSub>
                        <m:e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lim>
                  </m:limUpp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  <a:endParaRPr sz="35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166;p33"/>
          <p:cNvSpPr txBox="1"/>
          <p:nvPr>
            <p:ph type="title"/>
          </p:nvPr>
        </p:nvSpPr>
        <p:spPr>
          <a:xfrm>
            <a:off x="952500" y="596899"/>
            <a:ext cx="11099801" cy="1619251"/>
          </a:xfrm>
          <a:prstGeom prst="rect">
            <a:avLst/>
          </a:prstGeom>
        </p:spPr>
        <p:txBody>
          <a:bodyPr/>
          <a:lstStyle>
            <a:lvl1pPr defTabSz="362204">
              <a:lnSpc>
                <a:spcPct val="100000"/>
              </a:lnSpc>
              <a:defRPr sz="496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Input Recognition and Preconditioning</a:t>
            </a:r>
          </a:p>
        </p:txBody>
      </p:sp>
      <p:pic>
        <p:nvPicPr>
          <p:cNvPr id="424" name="Google Shape;167;p33" descr="Google Shape;167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42" y="2791875"/>
            <a:ext cx="12524516" cy="464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lide.pdf" descr="slid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8361" y="2710081"/>
            <a:ext cx="11413068" cy="463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Problem"/>
          <p:cNvSpPr txBox="1"/>
          <p:nvPr/>
        </p:nvSpPr>
        <p:spPr>
          <a:xfrm>
            <a:off x="1067463" y="7609381"/>
            <a:ext cx="12548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Problem</a:t>
            </a:r>
          </a:p>
        </p:txBody>
      </p:sp>
      <p:sp>
        <p:nvSpPr>
          <p:cNvPr id="228" name="Task for…"/>
          <p:cNvSpPr txBox="1"/>
          <p:nvPr/>
        </p:nvSpPr>
        <p:spPr>
          <a:xfrm>
            <a:off x="3474909" y="7425231"/>
            <a:ext cx="1435305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Task for </a:t>
            </a:r>
          </a:p>
          <a:p>
            <a:pPr>
              <a:defRPr b="0"/>
            </a:pPr>
            <a:r>
              <a:t>Synthesis</a:t>
            </a:r>
          </a:p>
        </p:txBody>
      </p:sp>
      <p:sp>
        <p:nvSpPr>
          <p:cNvPr id="229" name="Solution…"/>
          <p:cNvSpPr txBox="1"/>
          <p:nvPr/>
        </p:nvSpPr>
        <p:spPr>
          <a:xfrm>
            <a:off x="6541215" y="7425231"/>
            <a:ext cx="1316737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Solution</a:t>
            </a:r>
          </a:p>
          <a:p>
            <a:pPr>
              <a:defRPr b="0"/>
            </a:pPr>
            <a:r>
              <a:t>Design</a:t>
            </a:r>
          </a:p>
        </p:txBody>
      </p:sp>
      <p:sp>
        <p:nvSpPr>
          <p:cNvPr id="230" name="Prototype"/>
          <p:cNvSpPr txBox="1"/>
          <p:nvPr/>
        </p:nvSpPr>
        <p:spPr>
          <a:xfrm>
            <a:off x="10069664" y="7609381"/>
            <a:ext cx="144658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Prototype</a:t>
            </a:r>
          </a:p>
        </p:txBody>
      </p:sp>
      <p:sp>
        <p:nvSpPr>
          <p:cNvPr id="231" name="Machine Design Process"/>
          <p:cNvSpPr txBox="1"/>
          <p:nvPr/>
        </p:nvSpPr>
        <p:spPr>
          <a:xfrm>
            <a:off x="2354914" y="1087357"/>
            <a:ext cx="883996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Machine Design Process</a:t>
            </a:r>
          </a:p>
        </p:txBody>
      </p:sp>
      <p:grpSp>
        <p:nvGrpSpPr>
          <p:cNvPr id="234" name="Rectangle"/>
          <p:cNvGrpSpPr/>
          <p:nvPr/>
        </p:nvGrpSpPr>
        <p:grpSpPr>
          <a:xfrm>
            <a:off x="613833" y="2374900"/>
            <a:ext cx="7938493" cy="6429309"/>
            <a:chOff x="0" y="0"/>
            <a:chExt cx="7938492" cy="6429308"/>
          </a:xfrm>
        </p:grpSpPr>
        <p:sp>
          <p:nvSpPr>
            <p:cNvPr id="233" name="Rectangle"/>
            <p:cNvSpPr/>
            <p:nvPr/>
          </p:nvSpPr>
          <p:spPr>
            <a:xfrm>
              <a:off x="38100" y="38099"/>
              <a:ext cx="7862293" cy="6353110"/>
            </a:xfrm>
            <a:prstGeom prst="rect">
              <a:avLst/>
            </a:prstGeom>
            <a:solidFill>
              <a:schemeClr val="accent3">
                <a:hueOff val="-274225"/>
                <a:satOff val="26768"/>
                <a:lumOff val="11368"/>
                <a:alpha val="11911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32" name="Rectangle" descr="Rectangle"/>
            <p:cNvPicPr>
              <a:picLocks noChangeAspect="0"/>
            </p:cNvPicPr>
            <p:nvPr/>
          </p:nvPicPr>
          <p:blipFill>
            <a:blip r:embed="rId3">
              <a:alphaModFix amt="51446"/>
              <a:extLst/>
            </a:blip>
            <a:stretch>
              <a:fillRect/>
            </a:stretch>
          </p:blipFill>
          <p:spPr>
            <a:xfrm>
              <a:off x="0" y="-1"/>
              <a:ext cx="7938493" cy="6429310"/>
            </a:xfrm>
            <a:prstGeom prst="rect">
              <a:avLst/>
            </a:prstGeom>
            <a:effectLst/>
          </p:spPr>
        </p:pic>
      </p:grpSp>
      <p:sp>
        <p:nvSpPr>
          <p:cNvPr id="235" name="Mechanism Design"/>
          <p:cNvSpPr txBox="1"/>
          <p:nvPr/>
        </p:nvSpPr>
        <p:spPr>
          <a:xfrm>
            <a:off x="2889724" y="8896537"/>
            <a:ext cx="289041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Mechanism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5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178;p35"/>
          <p:cNvSpPr txBox="1"/>
          <p:nvPr>
            <p:ph type="body" sz="quarter" idx="1"/>
          </p:nvPr>
        </p:nvSpPr>
        <p:spPr>
          <a:xfrm>
            <a:off x="831013" y="7816622"/>
            <a:ext cx="12018348" cy="813655"/>
          </a:xfrm>
          <a:prstGeom prst="rect">
            <a:avLst/>
          </a:prstGeom>
        </p:spPr>
        <p:txBody>
          <a:bodyPr/>
          <a:lstStyle>
            <a:lvl1pPr marL="0" indent="0" defTabSz="1629935">
              <a:spcBef>
                <a:spcPts val="0"/>
              </a:spcBef>
              <a:buSzTx/>
              <a:buNone/>
              <a:defRPr sz="2444"/>
            </a:lvl1pPr>
          </a:lstStyle>
          <a:p>
            <a:pPr/>
            <a:r>
              <a:t>Latent Embeddings of coupler motions sampled from random Fourbar, Sixbar and Slider Crank linkages </a:t>
            </a:r>
          </a:p>
        </p:txBody>
      </p:sp>
      <p:sp>
        <p:nvSpPr>
          <p:cNvPr id="427" name="Google Shape;179;p35"/>
          <p:cNvSpPr txBox="1"/>
          <p:nvPr>
            <p:ph type="title"/>
          </p:nvPr>
        </p:nvSpPr>
        <p:spPr>
          <a:xfrm>
            <a:off x="952499" y="546099"/>
            <a:ext cx="11099801" cy="1619252"/>
          </a:xfrm>
          <a:prstGeom prst="rect">
            <a:avLst/>
          </a:prstGeom>
        </p:spPr>
        <p:txBody>
          <a:bodyPr/>
          <a:lstStyle>
            <a:lvl1pPr defTabSz="490727">
              <a:lnSpc>
                <a:spcPct val="100000"/>
              </a:lnSpc>
              <a:defRPr sz="504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Motion Characterization in Latent Feature Space : Type Synthesis</a:t>
            </a:r>
          </a:p>
        </p:txBody>
      </p:sp>
      <p:pic>
        <p:nvPicPr>
          <p:cNvPr id="428" name="Google Shape;180;p35" descr="Google Shape;180;p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2399" y="2425991"/>
            <a:ext cx="7026880" cy="5129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172;p34"/>
          <p:cNvSpPr txBox="1"/>
          <p:nvPr>
            <p:ph type="title"/>
          </p:nvPr>
        </p:nvSpPr>
        <p:spPr>
          <a:xfrm>
            <a:off x="952500" y="1244599"/>
            <a:ext cx="11099801" cy="1619252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Paths Corresponding to Latent Embedding</a:t>
            </a:r>
          </a:p>
        </p:txBody>
      </p:sp>
      <p:pic>
        <p:nvPicPr>
          <p:cNvPr id="433" name="Google Shape;173;p34" descr="Google Shape;173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2718" y="2546793"/>
            <a:ext cx="5662937" cy="5662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185;p36"/>
          <p:cNvSpPr txBox="1"/>
          <p:nvPr>
            <p:ph type="title"/>
          </p:nvPr>
        </p:nvSpPr>
        <p:spPr>
          <a:xfrm>
            <a:off x="1071032" y="207432"/>
            <a:ext cx="11099801" cy="161925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Variational Synthesis</a:t>
            </a:r>
          </a:p>
        </p:txBody>
      </p:sp>
      <p:pic>
        <p:nvPicPr>
          <p:cNvPr id="436" name="Google Shape;186;p36" descr="Google Shape;186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843" y="3258355"/>
            <a:ext cx="12640180" cy="4707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ixbar-state.gif" descr="sixbar-stat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60" y="2446166"/>
            <a:ext cx="11662834" cy="6121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Linkage as Observed Variable (X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Linkage as Observed Variable (X)</a:t>
            </a:r>
          </a:p>
        </p:txBody>
      </p:sp>
      <p:pic>
        <p:nvPicPr>
          <p:cNvPr id="442" name="fig_sixbar_state-eps-converted-to.pdf" descr="fig_sixbar_state-eps-converted-t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1933" y="2966750"/>
            <a:ext cx="6030888" cy="5080817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quation"/>
          <p:cNvSpPr txBox="1"/>
          <p:nvPr/>
        </p:nvSpPr>
        <p:spPr>
          <a:xfrm>
            <a:off x="3754344" y="8601317"/>
            <a:ext cx="5778389" cy="50956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sSub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sup>
                  </m:sSub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34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-VA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C-VAE</a:t>
            </a:r>
          </a:p>
        </p:txBody>
      </p:sp>
      <p:sp>
        <p:nvSpPr>
          <p:cNvPr id="446" name="Observed data is supposedly generated by an unknown function G of continuous latent variables and a condition Y…"/>
          <p:cNvSpPr txBox="1"/>
          <p:nvPr>
            <p:ph type="body" idx="1"/>
          </p:nvPr>
        </p:nvSpPr>
        <p:spPr>
          <a:xfrm>
            <a:off x="952500" y="2817283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Observed data is supposedly generated by an unknown function G of continuous latent variables and a condition Y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Recognition Model approximates  </a:t>
            </a:r>
          </a:p>
          <a:p>
            <a:pPr marL="422275" indent="-422275" defTabSz="554990">
              <a:spcBef>
                <a:spcPts val="3900"/>
              </a:spcBef>
              <a:defRPr sz="3040"/>
            </a:pPr>
          </a:p>
          <a:p>
            <a:pPr marL="422275" indent="-422275" defTabSz="554990">
              <a:spcBef>
                <a:spcPts val="3900"/>
              </a:spcBef>
              <a:defRPr sz="3040"/>
            </a:pPr>
          </a:p>
          <a:p>
            <a:pPr marL="422275" indent="-422275" defTabSz="554990">
              <a:spcBef>
                <a:spcPts val="3900"/>
              </a:spcBef>
              <a:defRPr sz="3040"/>
            </a:pPr>
            <a:r>
              <a:t>C-VAE learns to model the conditional distribution of X and Y              </a:t>
            </a:r>
          </a:p>
        </p:txBody>
      </p:sp>
      <p:sp>
        <p:nvSpPr>
          <p:cNvPr id="447" name="Equation"/>
          <p:cNvSpPr txBox="1"/>
          <p:nvPr/>
        </p:nvSpPr>
        <p:spPr>
          <a:xfrm>
            <a:off x="5051766" y="4153278"/>
            <a:ext cx="2519452" cy="4641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  <p:sp>
        <p:nvSpPr>
          <p:cNvPr id="448" name="Equation"/>
          <p:cNvSpPr txBox="1"/>
          <p:nvPr/>
        </p:nvSpPr>
        <p:spPr>
          <a:xfrm>
            <a:off x="4646529" y="6357728"/>
            <a:ext cx="3058992" cy="4162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sub>
                  </m:sSub>
                  <m:r>
                    <a:rPr xmlns:a="http://schemas.openxmlformats.org/drawingml/2006/main" sz="3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500"/>
          </a:p>
        </p:txBody>
      </p:sp>
      <p:sp>
        <p:nvSpPr>
          <p:cNvPr id="449" name="Equation"/>
          <p:cNvSpPr txBox="1"/>
          <p:nvPr/>
        </p:nvSpPr>
        <p:spPr>
          <a:xfrm>
            <a:off x="4166917" y="7241723"/>
            <a:ext cx="3043999" cy="389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cr m:val="script"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fig_vae-eps-converted-to.pdf" descr="fig_vae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66" y="2131995"/>
            <a:ext cx="12124268" cy="5647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fig_sixbar_samples-eps-converted-to.pdf" descr="fig_sixbar_samples-eps-converted-t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0750" y="736600"/>
            <a:ext cx="6083300" cy="828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120;p29" descr="Google Shape;120;p2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6587" y="2669671"/>
            <a:ext cx="8845482" cy="4757107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Google Shape;121;p29"/>
          <p:cNvSpPr txBox="1"/>
          <p:nvPr>
            <p:ph type="title" idx="4294967295"/>
          </p:nvPr>
        </p:nvSpPr>
        <p:spPr>
          <a:xfrm>
            <a:off x="995891" y="1425589"/>
            <a:ext cx="11099801" cy="1619253"/>
          </a:xfrm>
          <a:prstGeom prst="rect">
            <a:avLst/>
          </a:prstGeom>
        </p:spPr>
        <p:txBody>
          <a:bodyPr lIns="46577" tIns="46577" rIns="46577" bIns="46577"/>
          <a:lstStyle>
            <a:lvl1pPr defTabSz="1733973">
              <a:lnSpc>
                <a:spcPct val="90000"/>
              </a:lnSpc>
              <a:defRPr sz="4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Designs for Gait Rehabilitation Device </a:t>
            </a:r>
          </a:p>
        </p:txBody>
      </p:sp>
      <p:pic>
        <p:nvPicPr>
          <p:cNvPr id="457" name="Google Shape;122;p29" descr="Google Shape;122;p29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2118" y="3042289"/>
            <a:ext cx="6822271" cy="3669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Database Gen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Database Generation</a:t>
            </a:r>
          </a:p>
        </p:txBody>
      </p:sp>
      <p:sp>
        <p:nvSpPr>
          <p:cNvPr id="460" name="Performance of ML based approaches highly depend on the dataset on which they are trained on…"/>
          <p:cNvSpPr txBox="1"/>
          <p:nvPr>
            <p:ph type="body" idx="1"/>
          </p:nvPr>
        </p:nvSpPr>
        <p:spPr>
          <a:xfrm>
            <a:off x="952500" y="2860795"/>
            <a:ext cx="11099801" cy="6286501"/>
          </a:xfrm>
          <a:prstGeom prst="rect">
            <a:avLst/>
          </a:prstGeom>
        </p:spPr>
        <p:txBody>
          <a:bodyPr/>
          <a:lstStyle/>
          <a:p>
            <a:pPr/>
            <a:r>
              <a:t>Performance of ML based approaches highly depend on the dataset on which they are trained on</a:t>
            </a:r>
          </a:p>
          <a:p>
            <a:pPr/>
            <a:r>
              <a:t>Balanced Data</a:t>
            </a:r>
          </a:p>
          <a:p>
            <a:pPr/>
            <a:r>
              <a:t>Diverse Data Samples</a:t>
            </a:r>
          </a:p>
          <a:p>
            <a:pPr/>
            <a:r>
              <a:t>Normalized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Database Generatio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Database Generation</a:t>
            </a:r>
          </a:p>
          <a:p>
            <a:pPr defTabSz="484886">
              <a:defRPr sz="6640"/>
            </a:pPr>
            <a:r>
              <a:t>Curiosity Driven Exploration</a:t>
            </a:r>
          </a:p>
        </p:txBody>
      </p:sp>
      <p:sp>
        <p:nvSpPr>
          <p:cNvPr id="463" name="State : Mechanism State…"/>
          <p:cNvSpPr txBox="1"/>
          <p:nvPr>
            <p:ph type="body" idx="1"/>
          </p:nvPr>
        </p:nvSpPr>
        <p:spPr>
          <a:xfrm>
            <a:off x="952500" y="2860795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State : Mechanism State</a:t>
            </a:r>
          </a:p>
          <a:p>
            <a:pPr/>
            <a:r>
              <a:t>Action : Change in Linkage Parameters </a:t>
            </a:r>
          </a:p>
          <a:p>
            <a:pPr/>
            <a:r>
              <a:t>Reward Model : Auto Encoder Reconstruction Loss</a:t>
            </a:r>
          </a:p>
        </p:txBody>
      </p:sp>
      <p:grpSp>
        <p:nvGrpSpPr>
          <p:cNvPr id="472" name="Group"/>
          <p:cNvGrpSpPr/>
          <p:nvPr/>
        </p:nvGrpSpPr>
        <p:grpSpPr>
          <a:xfrm>
            <a:off x="4465077" y="5842741"/>
            <a:ext cx="4074646" cy="2531788"/>
            <a:chOff x="0" y="0"/>
            <a:chExt cx="4074645" cy="2531787"/>
          </a:xfrm>
        </p:grpSpPr>
        <p:grpSp>
          <p:nvGrpSpPr>
            <p:cNvPr id="470" name="Group"/>
            <p:cNvGrpSpPr/>
            <p:nvPr/>
          </p:nvGrpSpPr>
          <p:grpSpPr>
            <a:xfrm>
              <a:off x="0" y="0"/>
              <a:ext cx="3666567" cy="2521955"/>
              <a:chOff x="0" y="0"/>
              <a:chExt cx="3666566" cy="2521954"/>
            </a:xfrm>
          </p:grpSpPr>
          <p:sp>
            <p:nvSpPr>
              <p:cNvPr id="464" name="Equation"/>
              <p:cNvSpPr txBox="1"/>
              <p:nvPr/>
            </p:nvSpPr>
            <p:spPr>
              <a:xfrm>
                <a:off x="74188" y="952601"/>
                <a:ext cx="2854904" cy="7191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b="0" sz="1800"/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sSup>
                            <m:e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xmlns:a="http://schemas.openxmlformats.org/drawingml/2006/ma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400"/>
              </a:p>
            </p:txBody>
          </p:sp>
          <p:sp>
            <p:nvSpPr>
              <p:cNvPr id="465" name="Equation"/>
              <p:cNvSpPr txBox="1"/>
              <p:nvPr/>
            </p:nvSpPr>
            <p:spPr>
              <a:xfrm>
                <a:off x="69511" y="33644"/>
                <a:ext cx="1115535" cy="261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b="0" sz="1800"/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sz="2400"/>
              </a:p>
            </p:txBody>
          </p:sp>
          <p:sp>
            <p:nvSpPr>
              <p:cNvPr id="466" name="Equation"/>
              <p:cNvSpPr txBox="1"/>
              <p:nvPr/>
            </p:nvSpPr>
            <p:spPr>
              <a:xfrm>
                <a:off x="1876485" y="0"/>
                <a:ext cx="1113814" cy="3291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b="0" sz="1800"/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e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oMath>
                  </m:oMathPara>
                </a14:m>
                <a:endParaRPr sz="2400"/>
              </a:p>
            </p:txBody>
          </p:sp>
          <p:sp>
            <p:nvSpPr>
              <p:cNvPr id="467" name="Encoder"/>
              <p:cNvSpPr txBox="1"/>
              <p:nvPr/>
            </p:nvSpPr>
            <p:spPr>
              <a:xfrm>
                <a:off x="-1" y="393351"/>
                <a:ext cx="1254558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Encoder</a:t>
                </a:r>
              </a:p>
            </p:txBody>
          </p:sp>
          <p:sp>
            <p:nvSpPr>
              <p:cNvPr id="468" name="Decoder"/>
              <p:cNvSpPr txBox="1"/>
              <p:nvPr/>
            </p:nvSpPr>
            <p:spPr>
              <a:xfrm>
                <a:off x="1794835" y="393351"/>
                <a:ext cx="1277113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Decoder</a:t>
                </a:r>
              </a:p>
            </p:txBody>
          </p:sp>
          <p:sp>
            <p:nvSpPr>
              <p:cNvPr id="469" name="Reward for reaching State"/>
              <p:cNvSpPr txBox="1"/>
              <p:nvPr/>
            </p:nvSpPr>
            <p:spPr>
              <a:xfrm>
                <a:off x="1956" y="2060589"/>
                <a:ext cx="3664611" cy="4613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0"/>
                </a:lvl1pPr>
              </a:lstStyle>
              <a:p>
                <a:pPr/>
                <a:r>
                  <a:t>Reward for reaching State</a:t>
                </a:r>
              </a:p>
            </p:txBody>
          </p:sp>
        </p:grpSp>
        <p:sp>
          <p:nvSpPr>
            <p:cNvPr id="471" name="Equation"/>
            <p:cNvSpPr txBox="1"/>
            <p:nvPr/>
          </p:nvSpPr>
          <p:spPr>
            <a:xfrm>
              <a:off x="3826009" y="2253956"/>
              <a:ext cx="248637" cy="277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m:oMathPara>
              </a14:m>
              <a:endParaRPr sz="24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otiongeneration.gif" descr="motiongener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02" y="2267670"/>
            <a:ext cx="13004801" cy="731799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Motion Generation : Classical Burmester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/>
            <a:r>
              <a:t>Motion Generation : Classical Burmester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atabase Generation with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Database Generation with</a:t>
            </a:r>
          </a:p>
          <a:p>
            <a:pPr defTabSz="484886">
              <a:defRPr sz="6640"/>
            </a:pPr>
            <a:r>
              <a:t>Curiosity Driven Exploration</a:t>
            </a:r>
          </a:p>
        </p:txBody>
      </p:sp>
      <p:sp>
        <p:nvSpPr>
          <p:cNvPr id="475" name="Deep Deterministic Policy Gradients (DDPG)"/>
          <p:cNvSpPr txBox="1"/>
          <p:nvPr>
            <p:ph type="body" idx="1"/>
          </p:nvPr>
        </p:nvSpPr>
        <p:spPr>
          <a:xfrm>
            <a:off x="952500" y="2860795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Deep Deterministic Policy Gradients (DDPG)</a:t>
            </a:r>
          </a:p>
        </p:txBody>
      </p:sp>
      <p:pic>
        <p:nvPicPr>
          <p:cNvPr id="476" name="overview.png" descr="over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0119" y="3792671"/>
            <a:ext cx="8185554" cy="5333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DDP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DDPG</a:t>
            </a:r>
          </a:p>
        </p:txBody>
      </p:sp>
      <p:sp>
        <p:nvSpPr>
          <p:cNvPr id="479" name="Actor tries to approximate the best policy which maps a state to optimal action…"/>
          <p:cNvSpPr txBox="1"/>
          <p:nvPr>
            <p:ph type="body" idx="1"/>
          </p:nvPr>
        </p:nvSpPr>
        <p:spPr>
          <a:xfrm>
            <a:off x="952499" y="2597149"/>
            <a:ext cx="11099801" cy="62865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5100"/>
              </a:spcBef>
            </a:pPr>
            <a:r>
              <a:t>Actor tries to approximate the best policy which maps a state to optimal action</a:t>
            </a:r>
          </a:p>
          <a:p>
            <a:pPr>
              <a:spcBef>
                <a:spcPts val="5100"/>
              </a:spcBef>
            </a:pPr>
            <a:r>
              <a:t>Critic tries to approximate the predict the correct Q value</a:t>
            </a:r>
          </a:p>
          <a:p>
            <a:pPr>
              <a:spcBef>
                <a:spcPts val="0"/>
              </a:spcBef>
            </a:pPr>
          </a:p>
          <a:p>
            <a:pPr>
              <a:spcBef>
                <a:spcPts val="0"/>
              </a:spcBef>
            </a:pPr>
            <a:r>
              <a:t>Critic is trained to Satisfy Bellman Equation</a:t>
            </a:r>
          </a:p>
          <a:p>
            <a:pPr>
              <a:spcBef>
                <a:spcPts val="2300"/>
              </a:spcBef>
            </a:pPr>
          </a:p>
          <a:p>
            <a:pPr>
              <a:spcBef>
                <a:spcPts val="2300"/>
              </a:spcBef>
            </a:pPr>
            <a:r>
              <a:t>Actor is trained by policy gradients given by,</a:t>
            </a:r>
          </a:p>
        </p:txBody>
      </p:sp>
      <p:sp>
        <p:nvSpPr>
          <p:cNvPr id="480" name="Equation"/>
          <p:cNvSpPr txBox="1"/>
          <p:nvPr/>
        </p:nvSpPr>
        <p:spPr>
          <a:xfrm>
            <a:off x="5937676" y="3568676"/>
            <a:ext cx="2233853" cy="36870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sup>
                  </m:sSup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b>
                    <m:e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  <a:endParaRPr sz="3100"/>
          </a:p>
        </p:txBody>
      </p:sp>
      <p:sp>
        <p:nvSpPr>
          <p:cNvPr id="481" name="Equation"/>
          <p:cNvSpPr txBox="1"/>
          <p:nvPr/>
        </p:nvSpPr>
        <p:spPr>
          <a:xfrm>
            <a:off x="5473793" y="5066606"/>
            <a:ext cx="3161619" cy="4476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p>
                  </m:sSup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: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3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3200"/>
          </a:p>
        </p:txBody>
      </p:sp>
      <p:sp>
        <p:nvSpPr>
          <p:cNvPr id="482" name="Equation"/>
          <p:cNvSpPr txBox="1"/>
          <p:nvPr/>
        </p:nvSpPr>
        <p:spPr>
          <a:xfrm>
            <a:off x="5765732" y="6709838"/>
            <a:ext cx="4715009" cy="3443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p>
                  </m:sSup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p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sup>
                  </m:sSup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2400"/>
          </a:p>
        </p:txBody>
      </p:sp>
      <p:sp>
        <p:nvSpPr>
          <p:cNvPr id="483" name="Equation"/>
          <p:cNvSpPr txBox="1"/>
          <p:nvPr/>
        </p:nvSpPr>
        <p:spPr>
          <a:xfrm>
            <a:off x="5972426" y="8249827"/>
            <a:ext cx="2164352" cy="6507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f>
                    <m:f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num>
                    <m:den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e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</m:den>
                  </m:f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num>
                    <m:den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  <m:f>
                    <m:fPr>
                      <m:ctrlP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num>
                    <m:den>
                      <m:r>
                        <a:rPr xmlns:a="http://schemas.openxmlformats.org/drawingml/2006/mai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e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xmlns:a="http://schemas.openxmlformats.org/drawingml/2006/ma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sup>
                      </m:sSup>
                    </m:den>
                  </m:f>
                  <m:r>
                    <a:rPr xmlns:a="http://schemas.openxmlformats.org/drawingml/2006/main" sz="2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hings to N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Things to Note</a:t>
            </a:r>
          </a:p>
        </p:txBody>
      </p:sp>
      <p:sp>
        <p:nvSpPr>
          <p:cNvPr id="486" name="Synthesis Algorithms are combined with Deep Learning…"/>
          <p:cNvSpPr txBox="1"/>
          <p:nvPr>
            <p:ph type="body" idx="1"/>
          </p:nvPr>
        </p:nvSpPr>
        <p:spPr>
          <a:xfrm>
            <a:off x="798414" y="2597150"/>
            <a:ext cx="11099801" cy="6286500"/>
          </a:xfrm>
          <a:prstGeom prst="rect">
            <a:avLst/>
          </a:prstGeom>
        </p:spPr>
        <p:txBody>
          <a:bodyPr anchor="t"/>
          <a:lstStyle/>
          <a:p>
            <a:pPr marL="435609" indent="-435609" defTabSz="572516">
              <a:spcBef>
                <a:spcPts val="4100"/>
              </a:spcBef>
              <a:defRPr sz="313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Synthesis Algorithms are combined with Deep Learning</a:t>
            </a:r>
          </a:p>
          <a:p>
            <a:pPr lvl="2" marL="1252378" indent="-381158" defTabSz="572516">
              <a:spcBef>
                <a:spcPts val="3100"/>
              </a:spcBef>
              <a:defRPr sz="2744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intelligently manage uncertainties and provide highly accurate distinct design solutions</a:t>
            </a:r>
          </a:p>
          <a:p>
            <a:pPr marL="435609" indent="-435609" defTabSz="572516">
              <a:spcBef>
                <a:spcPts val="4100"/>
              </a:spcBef>
              <a:defRPr sz="313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novel idea of an ML intermediary was introduced, which communicates between the user and computational algorithms.</a:t>
            </a:r>
          </a:p>
          <a:p>
            <a:pPr lvl="1" marL="816768" indent="-381158" defTabSz="572516">
              <a:spcBef>
                <a:spcPts val="3100"/>
              </a:spcBef>
              <a:defRPr sz="2744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Intelligently captures the user’s intention while managing the input for synthesis algorithms.</a:t>
            </a:r>
          </a:p>
          <a:p>
            <a:pPr lvl="1" marL="816768" indent="-381158" defTabSz="572516">
              <a:spcBef>
                <a:spcPts val="3100"/>
              </a:spcBef>
              <a:defRPr sz="2744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Interprets numerous solutions returned by the solver and provides the user with a distinct distribution of concept solutions.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hings to N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Things to Note</a:t>
            </a:r>
          </a:p>
        </p:txBody>
      </p:sp>
      <p:sp>
        <p:nvSpPr>
          <p:cNvPr id="489" name="This approach derives from the existing kinematic knowledge to create a new framework for mechanism synthesis…"/>
          <p:cNvSpPr txBox="1"/>
          <p:nvPr>
            <p:ph type="body" idx="1"/>
          </p:nvPr>
        </p:nvSpPr>
        <p:spPr>
          <a:xfrm>
            <a:off x="798414" y="2597150"/>
            <a:ext cx="11099801" cy="62865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This approach derives from the existing kinematic knowledge to create a new framework for mechanism synthesis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Solves problems that have had no good theoretical underpinning, such as defect-free generation, conditioning of the input, and contextual concept generation.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Deep learning was used to learn the meaningful representations of linkage parameters and used in a novel way to enhance the users’ design experience.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ata Representation"/>
          <p:cNvSpPr/>
          <p:nvPr/>
        </p:nvSpPr>
        <p:spPr>
          <a:xfrm>
            <a:off x="477165" y="2681296"/>
            <a:ext cx="3862559" cy="1270001"/>
          </a:xfrm>
          <a:prstGeom prst="roundRect">
            <a:avLst>
              <a:gd name="adj" fmla="val 15000"/>
            </a:avLst>
          </a:prstGeom>
          <a:solidFill>
            <a:schemeClr val="accent1">
              <a:alpha val="30056"/>
            </a:schemeClr>
          </a:solidFill>
          <a:ln w="25400">
            <a:solidFill>
              <a:schemeClr val="accent1">
                <a:hueOff val="114395"/>
                <a:lumOff val="-24975"/>
                <a:alpha val="4528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 Representation</a:t>
            </a:r>
          </a:p>
        </p:txBody>
      </p:sp>
      <p:sp>
        <p:nvSpPr>
          <p:cNvPr id="492" name="Domain"/>
          <p:cNvSpPr/>
          <p:nvPr/>
        </p:nvSpPr>
        <p:spPr>
          <a:xfrm>
            <a:off x="8798668" y="2681296"/>
            <a:ext cx="3862558" cy="1270001"/>
          </a:xfrm>
          <a:prstGeom prst="roundRect">
            <a:avLst>
              <a:gd name="adj" fmla="val 15000"/>
            </a:avLst>
          </a:prstGeom>
          <a:solidFill>
            <a:schemeClr val="accent1">
              <a:alpha val="30056"/>
            </a:schemeClr>
          </a:solidFill>
          <a:ln w="25400">
            <a:solidFill>
              <a:schemeClr val="accent1">
                <a:hueOff val="114395"/>
                <a:lumOff val="-24975"/>
                <a:alpha val="4528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Domain</a:t>
            </a:r>
          </a:p>
        </p:txBody>
      </p:sp>
      <p:sp>
        <p:nvSpPr>
          <p:cNvPr id="493" name="Architectural"/>
          <p:cNvSpPr/>
          <p:nvPr/>
        </p:nvSpPr>
        <p:spPr>
          <a:xfrm>
            <a:off x="4637916" y="2681296"/>
            <a:ext cx="3862559" cy="1270001"/>
          </a:xfrm>
          <a:prstGeom prst="roundRect">
            <a:avLst>
              <a:gd name="adj" fmla="val 15000"/>
            </a:avLst>
          </a:prstGeom>
          <a:solidFill>
            <a:schemeClr val="accent1">
              <a:alpha val="30056"/>
            </a:schemeClr>
          </a:solidFill>
          <a:ln w="25400">
            <a:solidFill>
              <a:schemeClr val="accent1">
                <a:hueOff val="114395"/>
                <a:lumOff val="-24975"/>
                <a:alpha val="4528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Architectural</a:t>
            </a:r>
          </a:p>
        </p:txBody>
      </p:sp>
      <p:sp>
        <p:nvSpPr>
          <p:cNvPr id="494" name="Image Based Approach…"/>
          <p:cNvSpPr/>
          <p:nvPr/>
        </p:nvSpPr>
        <p:spPr>
          <a:xfrm>
            <a:off x="329262" y="4361270"/>
            <a:ext cx="4024773" cy="4270014"/>
          </a:xfrm>
          <a:prstGeom prst="roundRect">
            <a:avLst>
              <a:gd name="adj" fmla="val 12295"/>
            </a:avLst>
          </a:prstGeom>
          <a:solidFill>
            <a:srgbClr val="D6D5D5">
              <a:alpha val="28344"/>
            </a:srgbClr>
          </a:solidFill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Image Based Approach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marL="305593" indent="-305593" algn="l">
              <a:spcBef>
                <a:spcPts val="1200"/>
              </a:spcBef>
              <a:buSzPct val="145000"/>
              <a:buChar char="•"/>
              <a:defRPr b="0" sz="2200"/>
            </a:pPr>
            <a:r>
              <a:t>Consistent data format for all planar mechanisms</a:t>
            </a:r>
          </a:p>
          <a:p>
            <a:pPr marL="305593" indent="-305593" algn="l">
              <a:spcBef>
                <a:spcPts val="1200"/>
              </a:spcBef>
              <a:buSzPct val="145000"/>
              <a:buChar char="•"/>
              <a:defRPr b="0" sz="2200"/>
            </a:pPr>
            <a:r>
              <a:t>Intuitive approach to apply constraints</a:t>
            </a:r>
          </a:p>
          <a:p>
            <a:pPr marL="305593" indent="-305593" algn="l">
              <a:spcBef>
                <a:spcPts val="1200"/>
              </a:spcBef>
              <a:buSzPct val="145000"/>
              <a:buChar char="•"/>
              <a:defRPr b="0" sz="2200"/>
            </a:pPr>
            <a:r>
              <a:t>Benefits of Data Bucketing</a:t>
            </a:r>
          </a:p>
          <a:p>
            <a:pPr marL="305593" indent="-305593" algn="l">
              <a:spcBef>
                <a:spcPts val="1200"/>
              </a:spcBef>
              <a:buSzPct val="145000"/>
              <a:buChar char="•"/>
              <a:defRPr b="0" sz="2200"/>
            </a:pPr>
            <a:r>
              <a:t>Leverage Established Deep Learning Architectures </a:t>
            </a:r>
          </a:p>
        </p:txBody>
      </p:sp>
      <p:sp>
        <p:nvSpPr>
          <p:cNvPr id="495" name="GANs…"/>
          <p:cNvSpPr/>
          <p:nvPr/>
        </p:nvSpPr>
        <p:spPr>
          <a:xfrm>
            <a:off x="4694297" y="4361270"/>
            <a:ext cx="3749797" cy="4270014"/>
          </a:xfrm>
          <a:prstGeom prst="roundRect">
            <a:avLst>
              <a:gd name="adj" fmla="val 13197"/>
            </a:avLst>
          </a:prstGeom>
          <a:solidFill>
            <a:srgbClr val="D6D5D5">
              <a:alpha val="28344"/>
            </a:srgbClr>
          </a:solidFill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GANs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Better Reconstruction Quality for Images</a:t>
            </a:r>
          </a:p>
          <a:p>
            <a:pPr marL="305593" indent="-305593" algn="l">
              <a:buSzPct val="145000"/>
              <a:buChar char="•"/>
              <a:defRPr b="0" sz="2200"/>
            </a:pP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Attribute Vectors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Better Manipulation of Inputs</a:t>
            </a:r>
          </a:p>
          <a:p>
            <a:pPr marL="305593" indent="-305593" algn="l">
              <a:buSzPct val="145000"/>
              <a:buChar char="•"/>
              <a:defRPr b="0" sz="2200"/>
            </a:pP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Attribute Vectors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Better Manipulation of Inputs</a:t>
            </a:r>
          </a:p>
        </p:txBody>
      </p:sp>
      <p:sp>
        <p:nvSpPr>
          <p:cNvPr id="496" name="MultiDOF…"/>
          <p:cNvSpPr/>
          <p:nvPr/>
        </p:nvSpPr>
        <p:spPr>
          <a:xfrm>
            <a:off x="8784356" y="4429004"/>
            <a:ext cx="3891182" cy="3528849"/>
          </a:xfrm>
          <a:prstGeom prst="roundRect">
            <a:avLst>
              <a:gd name="adj" fmla="val 14023"/>
            </a:avLst>
          </a:prstGeom>
          <a:solidFill>
            <a:srgbClr val="D6D5D5">
              <a:alpha val="28344"/>
            </a:srgbClr>
          </a:solidFill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MultiDOF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Type Synthesis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Workspace Specification</a:t>
            </a:r>
          </a:p>
          <a:p>
            <a:pPr algn="l">
              <a:defRPr b="0" sz="2200"/>
            </a:pP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Spatial Mechanisms</a:t>
            </a:r>
          </a:p>
          <a:p>
            <a:pPr marL="305593" indent="-305593" algn="l">
              <a:buSzPct val="145000"/>
              <a:buChar char="•"/>
              <a:defRPr b="0" sz="2200"/>
            </a:pPr>
            <a:r>
              <a:t>Scaling the approach in three dimensions</a:t>
            </a:r>
          </a:p>
        </p:txBody>
      </p:sp>
      <p:sp>
        <p:nvSpPr>
          <p:cNvPr id="497" name="Next Step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fb-2.png" descr="fb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575" t="0" r="757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0" name="Image Based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Image Based Approach</a:t>
            </a:r>
          </a:p>
        </p:txBody>
      </p:sp>
      <p:sp>
        <p:nvSpPr>
          <p:cNvPr id="501" name="2D Array of Discretized Inform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Array of Discretized Information</a:t>
            </a:r>
          </a:p>
          <a:p>
            <a:pPr/>
            <a:r>
              <a:t>Specify Information in an Intuitive Way</a:t>
            </a:r>
          </a:p>
          <a:p>
            <a:pPr/>
            <a:r>
              <a:t>lets you apply constraints which are hard to specify </a:t>
            </a:r>
            <a:r>
              <a:rPr b="1"/>
              <a:t>mathematically consistent</a:t>
            </a:r>
            <a:r>
              <a:t> manner</a:t>
            </a:r>
          </a:p>
          <a:p>
            <a:pPr lvl="1"/>
            <a:r>
              <a:t>Ex. Restriction on Swept Volume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Image Based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Image Based Approach</a:t>
            </a:r>
          </a:p>
        </p:txBody>
      </p:sp>
      <p:sp>
        <p:nvSpPr>
          <p:cNvPr id="504" name="k-Channel Image…"/>
          <p:cNvSpPr txBox="1"/>
          <p:nvPr>
            <p:ph type="body" sz="half" idx="1"/>
          </p:nvPr>
        </p:nvSpPr>
        <p:spPr>
          <a:xfrm>
            <a:off x="114300" y="2597150"/>
            <a:ext cx="5334000" cy="6286500"/>
          </a:xfrm>
          <a:prstGeom prst="rect">
            <a:avLst/>
          </a:prstGeom>
        </p:spPr>
        <p:txBody>
          <a:bodyPr/>
          <a:lstStyle/>
          <a:p>
            <a:pPr/>
            <a:r>
              <a:t>k-Channel Image</a:t>
            </a:r>
          </a:p>
          <a:p>
            <a:pPr/>
            <a:r>
              <a:t>Each channel contains one aspect of information</a:t>
            </a:r>
          </a:p>
          <a:p>
            <a:pPr/>
            <a:r>
              <a:t>Established Architectures like Generative Visual Manipulation can be used to perform Interactive Mechanism Design</a:t>
            </a:r>
          </a:p>
        </p:txBody>
      </p:sp>
      <p:pic>
        <p:nvPicPr>
          <p:cNvPr id="505" name="Screen Shot 2019-04-22 at 9.40.57 PM.png" descr="Screen Shot 2019-04-22 at 9.40.57 PM.png"/>
          <p:cNvPicPr>
            <a:picLocks noChangeAspect="1"/>
          </p:cNvPicPr>
          <p:nvPr/>
        </p:nvPicPr>
        <p:blipFill>
          <a:blip r:embed="rId2">
            <a:extLst/>
          </a:blip>
          <a:srcRect l="659" t="0" r="14873" b="0"/>
          <a:stretch>
            <a:fillRect/>
          </a:stretch>
        </p:blipFill>
        <p:spPr>
          <a:xfrm>
            <a:off x="5211141" y="2563239"/>
            <a:ext cx="7841653" cy="549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fb-2.png" descr="fb-2.png"/>
          <p:cNvPicPr>
            <a:picLocks noChangeAspect="1"/>
          </p:cNvPicPr>
          <p:nvPr/>
        </p:nvPicPr>
        <p:blipFill>
          <a:blip r:embed="rId3">
            <a:extLst/>
          </a:blip>
          <a:srcRect l="7575" t="0" r="7575" b="0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6" grpId="1"/>
      <p:bldP build="whole" bldLvl="1" animBg="1" rev="0" advAuto="0" spid="506" grpId="2"/>
      <p:bldP build="whole" bldLvl="1" animBg="1" rev="0" advAuto="0" spid="505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enerative Manipulation on the Mechanism Image Mani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Generative Manipulation on the Mechanism Image Manifold </a:t>
            </a:r>
          </a:p>
        </p:txBody>
      </p:sp>
      <p:pic>
        <p:nvPicPr>
          <p:cNvPr id="509" name="shoe-edit.mp4" descr="shoe-edi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96995" y="2613633"/>
            <a:ext cx="9380301" cy="6253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98332" fill="hold"/>
                                        <p:tgtEl>
                                          <p:spTgt spid="5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509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enerative Manipulation on the Mechanism Image Mani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Generative Manipulation on the Mechanism Image Manifold </a:t>
            </a:r>
          </a:p>
        </p:txBody>
      </p:sp>
      <p:sp>
        <p:nvSpPr>
          <p:cNvPr id="512" name="Find Feature Vectors z, Based on User Input Recognition…"/>
          <p:cNvSpPr txBox="1"/>
          <p:nvPr>
            <p:ph type="body" idx="1"/>
          </p:nvPr>
        </p:nvSpPr>
        <p:spPr>
          <a:xfrm>
            <a:off x="952499" y="3595128"/>
            <a:ext cx="11099801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Find Feature Vectors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t>, Based on User Input Recognition</a:t>
            </a:r>
          </a:p>
          <a:p>
            <a:pPr/>
            <a:r>
              <a:t>Additional constraints can be used for local search in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t>space with following objective :</a:t>
            </a:r>
          </a:p>
        </p:txBody>
      </p:sp>
      <p:sp>
        <p:nvSpPr>
          <p:cNvPr id="513" name="Equation"/>
          <p:cNvSpPr txBox="1"/>
          <p:nvPr/>
        </p:nvSpPr>
        <p:spPr>
          <a:xfrm>
            <a:off x="3310186" y="6579692"/>
            <a:ext cx="1015318" cy="31737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m:oMathPara>
            </a14:m>
            <a:endParaRPr sz="4900"/>
          </a:p>
        </p:txBody>
      </p:sp>
      <p:sp>
        <p:nvSpPr>
          <p:cNvPr id="514" name="argmin"/>
          <p:cNvSpPr txBox="1"/>
          <p:nvPr/>
        </p:nvSpPr>
        <p:spPr>
          <a:xfrm>
            <a:off x="4296123" y="6346969"/>
            <a:ext cx="13526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argmin</a:t>
            </a:r>
          </a:p>
        </p:txBody>
      </p:sp>
      <p:sp>
        <p:nvSpPr>
          <p:cNvPr id="515" name="Equation"/>
          <p:cNvSpPr txBox="1"/>
          <p:nvPr/>
        </p:nvSpPr>
        <p:spPr>
          <a:xfrm>
            <a:off x="4833796" y="7053049"/>
            <a:ext cx="204293" cy="2720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4200"/>
          </a:p>
        </p:txBody>
      </p:sp>
      <p:sp>
        <p:nvSpPr>
          <p:cNvPr id="516" name="Equation"/>
          <p:cNvSpPr txBox="1"/>
          <p:nvPr/>
        </p:nvSpPr>
        <p:spPr>
          <a:xfrm>
            <a:off x="5909110" y="6371680"/>
            <a:ext cx="4949332" cy="523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400"/>
          </a:p>
        </p:txBody>
      </p:sp>
      <p:sp>
        <p:nvSpPr>
          <p:cNvPr id="517" name="Distance from"/>
          <p:cNvSpPr txBox="1"/>
          <p:nvPr/>
        </p:nvSpPr>
        <p:spPr>
          <a:xfrm>
            <a:off x="5301715" y="7885571"/>
            <a:ext cx="201137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Distance from</a:t>
            </a:r>
          </a:p>
        </p:txBody>
      </p:sp>
      <p:sp>
        <p:nvSpPr>
          <p:cNvPr id="518" name="Equation"/>
          <p:cNvSpPr txBox="1"/>
          <p:nvPr/>
        </p:nvSpPr>
        <p:spPr>
          <a:xfrm>
            <a:off x="7345760" y="7980236"/>
            <a:ext cx="204293" cy="27203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</m:oMath>
              </m:oMathPara>
            </a14:m>
            <a:endParaRPr sz="4200"/>
          </a:p>
        </p:txBody>
      </p:sp>
      <p:grpSp>
        <p:nvGrpSpPr>
          <p:cNvPr id="521" name="Rounded Rectangle"/>
          <p:cNvGrpSpPr/>
          <p:nvPr/>
        </p:nvGrpSpPr>
        <p:grpSpPr>
          <a:xfrm>
            <a:off x="5814300" y="6977309"/>
            <a:ext cx="1860441" cy="77549"/>
            <a:chOff x="0" y="0"/>
            <a:chExt cx="1860440" cy="77547"/>
          </a:xfrm>
        </p:grpSpPr>
        <p:sp>
          <p:nvSpPr>
            <p:cNvPr id="520" name="Rounded Rectangle"/>
            <p:cNvSpPr/>
            <p:nvPr/>
          </p:nvSpPr>
          <p:spPr>
            <a:xfrm>
              <a:off x="38100" y="38100"/>
              <a:ext cx="1784241" cy="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" y="21600"/>
                  </a:moveTo>
                  <a:lnTo>
                    <a:pt x="21592" y="21600"/>
                  </a:lnTo>
                  <a:cubicBezTo>
                    <a:pt x="21592" y="21600"/>
                    <a:pt x="21592" y="21600"/>
                    <a:pt x="21592" y="21600"/>
                  </a:cubicBezTo>
                  <a:cubicBezTo>
                    <a:pt x="21596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96" y="0"/>
                    <a:pt x="21592" y="0"/>
                  </a:cubicBezTo>
                  <a:cubicBezTo>
                    <a:pt x="21592" y="0"/>
                    <a:pt x="21592" y="0"/>
                    <a:pt x="21592" y="0"/>
                  </a:cubicBezTo>
                  <a:lnTo>
                    <a:pt x="8" y="0"/>
                  </a:ln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4" y="21600"/>
                    <a:pt x="8" y="21600"/>
                  </a:cubicBezTo>
                  <a:cubicBezTo>
                    <a:pt x="8" y="21600"/>
                    <a:pt x="8" y="21600"/>
                    <a:pt x="8" y="21600"/>
                  </a:cubicBezTo>
                  <a:close/>
                </a:path>
              </a:pathLst>
            </a:cu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19" name="Rounded Rectangle" descr="Rounded Rectangle"/>
            <p:cNvPicPr>
              <a:picLocks noChangeAspect="0"/>
            </p:cNvPicPr>
            <p:nvPr/>
          </p:nvPicPr>
          <p:blipFill>
            <a:blip r:embed="rId2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1860441" cy="77548"/>
            </a:xfrm>
            <a:prstGeom prst="rect">
              <a:avLst/>
            </a:prstGeom>
            <a:effectLst/>
          </p:spPr>
        </p:pic>
      </p:grpSp>
      <p:sp>
        <p:nvSpPr>
          <p:cNvPr id="522" name="Line"/>
          <p:cNvSpPr/>
          <p:nvPr/>
        </p:nvSpPr>
        <p:spPr>
          <a:xfrm>
            <a:off x="6502399" y="7059131"/>
            <a:ext cx="1" cy="8878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25" name="Rounded Rectangle"/>
          <p:cNvGrpSpPr/>
          <p:nvPr/>
        </p:nvGrpSpPr>
        <p:grpSpPr>
          <a:xfrm>
            <a:off x="8191265" y="6999311"/>
            <a:ext cx="1047407" cy="77549"/>
            <a:chOff x="0" y="0"/>
            <a:chExt cx="1047405" cy="77547"/>
          </a:xfrm>
        </p:grpSpPr>
        <p:sp>
          <p:nvSpPr>
            <p:cNvPr id="524" name="Rounded Rectangle"/>
            <p:cNvSpPr/>
            <p:nvPr/>
          </p:nvSpPr>
          <p:spPr>
            <a:xfrm>
              <a:off x="38100" y="38100"/>
              <a:ext cx="971206" cy="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" y="21600"/>
                  </a:moveTo>
                  <a:lnTo>
                    <a:pt x="21585" y="21600"/>
                  </a:lnTo>
                  <a:cubicBezTo>
                    <a:pt x="21585" y="21600"/>
                    <a:pt x="21585" y="21600"/>
                    <a:pt x="21585" y="21600"/>
                  </a:cubicBezTo>
                  <a:cubicBezTo>
                    <a:pt x="21593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93" y="0"/>
                    <a:pt x="21585" y="0"/>
                  </a:cubicBezTo>
                  <a:cubicBezTo>
                    <a:pt x="21585" y="0"/>
                    <a:pt x="21585" y="0"/>
                    <a:pt x="21585" y="0"/>
                  </a:cubicBez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7" y="21600"/>
                    <a:pt x="15" y="21600"/>
                  </a:cubicBezTo>
                  <a:cubicBezTo>
                    <a:pt x="15" y="21600"/>
                    <a:pt x="15" y="21600"/>
                    <a:pt x="15" y="21600"/>
                  </a:cubicBezTo>
                  <a:close/>
                </a:path>
              </a:pathLst>
            </a:cu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23" name="Rounded Rectangle" descr="Rounded Rectangle"/>
            <p:cNvPicPr>
              <a:picLocks noChangeAspect="0"/>
            </p:cNvPicPr>
            <p:nvPr/>
          </p:nvPicPr>
          <p:blipFill>
            <a:blip r:embed="rId3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1047406" cy="77548"/>
            </a:xfrm>
            <a:prstGeom prst="rect">
              <a:avLst/>
            </a:prstGeom>
            <a:effectLst/>
          </p:spPr>
        </p:pic>
      </p:grpSp>
      <p:sp>
        <p:nvSpPr>
          <p:cNvPr id="526" name="Line"/>
          <p:cNvSpPr/>
          <p:nvPr/>
        </p:nvSpPr>
        <p:spPr>
          <a:xfrm>
            <a:off x="8714968" y="7170487"/>
            <a:ext cx="1" cy="18915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7" name="Pixelwise Constraint Loss"/>
          <p:cNvSpPr txBox="1"/>
          <p:nvPr/>
        </p:nvSpPr>
        <p:spPr>
          <a:xfrm>
            <a:off x="6908266" y="8936051"/>
            <a:ext cx="361340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Pixelwise Constraint Loss</a:t>
            </a:r>
          </a:p>
        </p:txBody>
      </p:sp>
      <p:grpSp>
        <p:nvGrpSpPr>
          <p:cNvPr id="530" name="Rounded Rectangle"/>
          <p:cNvGrpSpPr/>
          <p:nvPr/>
        </p:nvGrpSpPr>
        <p:grpSpPr>
          <a:xfrm>
            <a:off x="9755196" y="6977309"/>
            <a:ext cx="1047407" cy="77549"/>
            <a:chOff x="0" y="0"/>
            <a:chExt cx="1047405" cy="77547"/>
          </a:xfrm>
        </p:grpSpPr>
        <p:sp>
          <p:nvSpPr>
            <p:cNvPr id="529" name="Rounded Rectangle"/>
            <p:cNvSpPr/>
            <p:nvPr/>
          </p:nvSpPr>
          <p:spPr>
            <a:xfrm>
              <a:off x="38100" y="38100"/>
              <a:ext cx="971206" cy="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" y="21600"/>
                  </a:moveTo>
                  <a:lnTo>
                    <a:pt x="21585" y="21600"/>
                  </a:lnTo>
                  <a:cubicBezTo>
                    <a:pt x="21585" y="21600"/>
                    <a:pt x="21585" y="21600"/>
                    <a:pt x="21585" y="21600"/>
                  </a:cubicBezTo>
                  <a:cubicBezTo>
                    <a:pt x="21593" y="21600"/>
                    <a:pt x="21600" y="16765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4835"/>
                    <a:pt x="21593" y="0"/>
                    <a:pt x="21585" y="0"/>
                  </a:cubicBezTo>
                  <a:cubicBezTo>
                    <a:pt x="21585" y="0"/>
                    <a:pt x="21585" y="0"/>
                    <a:pt x="21585" y="0"/>
                  </a:cubicBez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4835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6765"/>
                    <a:pt x="7" y="21600"/>
                    <a:pt x="15" y="21600"/>
                  </a:cubicBezTo>
                  <a:cubicBezTo>
                    <a:pt x="15" y="21600"/>
                    <a:pt x="15" y="21600"/>
                    <a:pt x="15" y="21600"/>
                  </a:cubicBezTo>
                  <a:close/>
                </a:path>
              </a:pathLst>
            </a:cu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28" name="Rounded Rectangle" descr="Rounded Rectangle"/>
            <p:cNvPicPr>
              <a:picLocks noChangeAspect="0"/>
            </p:cNvPicPr>
            <p:nvPr/>
          </p:nvPicPr>
          <p:blipFill>
            <a:blip r:embed="rId3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1047406" cy="77548"/>
            </a:xfrm>
            <a:prstGeom prst="rect">
              <a:avLst/>
            </a:prstGeom>
            <a:effectLst/>
          </p:spPr>
        </p:pic>
      </p:grpSp>
      <p:sp>
        <p:nvSpPr>
          <p:cNvPr id="531" name="Discriminator Loss"/>
          <p:cNvSpPr txBox="1"/>
          <p:nvPr/>
        </p:nvSpPr>
        <p:spPr>
          <a:xfrm>
            <a:off x="9149387" y="7885571"/>
            <a:ext cx="264901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Discriminator Loss</a:t>
            </a:r>
          </a:p>
        </p:txBody>
      </p:sp>
      <p:sp>
        <p:nvSpPr>
          <p:cNvPr id="532" name="Line"/>
          <p:cNvSpPr/>
          <p:nvPr/>
        </p:nvSpPr>
        <p:spPr>
          <a:xfrm>
            <a:off x="10473896" y="7036133"/>
            <a:ext cx="1" cy="8878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ath-VEA Preliminary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path-VEA Preliminary Results</a:t>
            </a:r>
          </a:p>
        </p:txBody>
      </p:sp>
      <p:pic>
        <p:nvPicPr>
          <p:cNvPr id="535" name="path-image-interpolation.png" descr="path-image-interpolation.png"/>
          <p:cNvPicPr>
            <a:picLocks noChangeAspect="1"/>
          </p:cNvPicPr>
          <p:nvPr/>
        </p:nvPicPr>
        <p:blipFill>
          <a:blip r:embed="rId2">
            <a:extLst/>
          </a:blip>
          <a:srcRect l="0" t="20231" r="0" b="60996"/>
          <a:stretch>
            <a:fillRect/>
          </a:stretch>
        </p:blipFill>
        <p:spPr>
          <a:xfrm>
            <a:off x="271264" y="8087632"/>
            <a:ext cx="12462125" cy="1253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Screen Shot 2019-04-22 at 8.02.10 PM.png" descr="Screen Shot 2019-04-22 at 8.02.10 PM.png"/>
          <p:cNvPicPr>
            <a:picLocks noChangeAspect="1"/>
          </p:cNvPicPr>
          <p:nvPr/>
        </p:nvPicPr>
        <p:blipFill>
          <a:blip r:embed="rId3">
            <a:extLst/>
          </a:blip>
          <a:srcRect l="0" t="0" r="50498" b="0"/>
          <a:stretch>
            <a:fillRect/>
          </a:stretch>
        </p:blipFill>
        <p:spPr>
          <a:xfrm>
            <a:off x="1892058" y="3801269"/>
            <a:ext cx="2609322" cy="2555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Screen Shot 2019-04-22 at 8.02.10 PM.png" descr="Screen Shot 2019-04-22 at 8.02.10 PM.png"/>
          <p:cNvPicPr>
            <a:picLocks noChangeAspect="1"/>
          </p:cNvPicPr>
          <p:nvPr/>
        </p:nvPicPr>
        <p:blipFill>
          <a:blip r:embed="rId3">
            <a:extLst/>
          </a:blip>
          <a:srcRect l="49862" t="0" r="0" b="0"/>
          <a:stretch>
            <a:fillRect/>
          </a:stretch>
        </p:blipFill>
        <p:spPr>
          <a:xfrm>
            <a:off x="7195516" y="3801269"/>
            <a:ext cx="2642874" cy="2555757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Denoising + Inpainting"/>
          <p:cNvSpPr txBox="1"/>
          <p:nvPr/>
        </p:nvSpPr>
        <p:spPr>
          <a:xfrm>
            <a:off x="2172620" y="3178168"/>
            <a:ext cx="336651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Denoising + Inpainting</a:t>
            </a:r>
          </a:p>
        </p:txBody>
      </p:sp>
      <p:sp>
        <p:nvSpPr>
          <p:cNvPr id="539" name="Shape Transformation"/>
          <p:cNvSpPr txBox="1"/>
          <p:nvPr/>
        </p:nvSpPr>
        <p:spPr>
          <a:xfrm>
            <a:off x="4842306" y="6751863"/>
            <a:ext cx="332018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Shape Transformation</a:t>
            </a:r>
          </a:p>
        </p:txBody>
      </p:sp>
      <p:sp>
        <p:nvSpPr>
          <p:cNvPr id="540" name="Line"/>
          <p:cNvSpPr/>
          <p:nvPr/>
        </p:nvSpPr>
        <p:spPr>
          <a:xfrm>
            <a:off x="4839337" y="5025693"/>
            <a:ext cx="20183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1" name="Equation"/>
          <p:cNvSpPr txBox="1"/>
          <p:nvPr/>
        </p:nvSpPr>
        <p:spPr>
          <a:xfrm>
            <a:off x="945509" y="7625415"/>
            <a:ext cx="307087" cy="32754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  <a:endParaRPr sz="3800"/>
          </a:p>
        </p:txBody>
      </p:sp>
      <p:sp>
        <p:nvSpPr>
          <p:cNvPr id="542" name="Equation"/>
          <p:cNvSpPr txBox="1"/>
          <p:nvPr/>
        </p:nvSpPr>
        <p:spPr>
          <a:xfrm>
            <a:off x="11662346" y="7638344"/>
            <a:ext cx="308091" cy="3016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500"/>
          </a:p>
        </p:txBody>
      </p:sp>
      <p:sp>
        <p:nvSpPr>
          <p:cNvPr id="543" name="Line"/>
          <p:cNvSpPr/>
          <p:nvPr/>
        </p:nvSpPr>
        <p:spPr>
          <a:xfrm>
            <a:off x="8080520" y="7789187"/>
            <a:ext cx="330181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4" name="Line"/>
          <p:cNvSpPr/>
          <p:nvPr/>
        </p:nvSpPr>
        <p:spPr>
          <a:xfrm>
            <a:off x="1717766" y="7789187"/>
            <a:ext cx="26427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5" name="Equation"/>
          <p:cNvSpPr txBox="1"/>
          <p:nvPr/>
        </p:nvSpPr>
        <p:spPr>
          <a:xfrm>
            <a:off x="4687478" y="7594995"/>
            <a:ext cx="3218029" cy="38838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  <a:endParaRPr sz="33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9-04-18 at 10.13.45 PM.png" descr="Screen Shot 2019-04-18 at 10.13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2575279"/>
            <a:ext cx="10464801" cy="669082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Path Generation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Path Generation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3D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Images</a:t>
            </a:r>
          </a:p>
        </p:txBody>
      </p:sp>
      <p:sp>
        <p:nvSpPr>
          <p:cNvPr id="548" name="Images can be stacked during entire simulation to form a 3D image containing rich information about mechanis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Images can be stacked during entire simulation to form a 3D image containing rich information about mechanism</a:t>
            </a:r>
          </a:p>
          <a:p>
            <a:pPr/>
            <a:r>
              <a:t>Interesting spatial and temporal patterns can be obtained</a:t>
            </a:r>
          </a:p>
          <a:p>
            <a:pPr lvl="2"/>
            <a:r>
              <a:t>Timing related patterns (ex. Quick Return) for higher order linkages</a:t>
            </a:r>
          </a:p>
        </p:txBody>
      </p:sp>
      <p:pic>
        <p:nvPicPr>
          <p:cNvPr id="549" name="sixbar-state-1.jpg" descr="sixbar-state-1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3654" y="2315833"/>
            <a:ext cx="6060644" cy="5638801"/>
          </a:xfrm>
          <a:prstGeom prst="rect">
            <a:avLst/>
          </a:prstGeom>
          <a:effectLst>
            <a:outerShdw sx="100000" sy="100000" kx="0" ky="0" algn="b" rotWithShape="0" blurRad="50800" dist="25400" dir="2664758">
              <a:srgbClr val="000000">
                <a:alpha val="50000"/>
              </a:srgbClr>
            </a:outerShdw>
          </a:effectLst>
        </p:spPr>
      </p:pic>
      <p:pic>
        <p:nvPicPr>
          <p:cNvPr id="550" name="sixbar-state-2.jpg" descr="sixbar-state-2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1931" y="2315833"/>
            <a:ext cx="5944090" cy="5638801"/>
          </a:xfrm>
          <a:prstGeom prst="rect">
            <a:avLst/>
          </a:prstGeom>
          <a:effectLst>
            <a:outerShdw sx="100000" sy="100000" kx="0" ky="0" algn="b" rotWithShape="0" blurRad="50800" dist="25400" dir="2664758">
              <a:srgbClr val="000000">
                <a:alpha val="50000"/>
              </a:srgbClr>
            </a:outerShdw>
          </a:effectLst>
        </p:spPr>
      </p:pic>
      <p:pic>
        <p:nvPicPr>
          <p:cNvPr id="551" name="sixbar-state-3.jpg" descr="sixbar-state-3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5855" y="2408571"/>
            <a:ext cx="5944090" cy="5910524"/>
          </a:xfrm>
          <a:prstGeom prst="rect">
            <a:avLst/>
          </a:prstGeom>
          <a:effectLst>
            <a:outerShdw sx="100000" sy="100000" kx="0" ky="0" algn="b" rotWithShape="0" blurRad="50800" dist="25400" dir="2664758">
              <a:srgbClr val="000000">
                <a:alpha val="50000"/>
              </a:srgbClr>
            </a:outerShdw>
          </a:effectLst>
        </p:spPr>
      </p:pic>
      <p:pic>
        <p:nvPicPr>
          <p:cNvPr id="552" name="sixbar-state-4.jpg" descr="sixbar-state-4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45723" y="2322253"/>
            <a:ext cx="6404354" cy="6083160"/>
          </a:xfrm>
          <a:prstGeom prst="rect">
            <a:avLst/>
          </a:prstGeom>
          <a:effectLst>
            <a:outerShdw sx="100000" sy="100000" kx="0" ky="0" algn="b" rotWithShape="0" blurRad="50800" dist="25400" dir="2664758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6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Class="entr" nodeType="afterEffect" presetSubtype="6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Class="entr" nodeType="afterEffect" presetSubtype="6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6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2"/>
      <p:bldP build="whole" bldLvl="1" animBg="1" rev="0" advAuto="0" spid="549" grpId="1"/>
      <p:bldP build="whole" bldLvl="1" animBg="1" rev="0" advAuto="0" spid="551" grpId="3"/>
      <p:bldP build="whole" bldLvl="1" animBg="1" rev="0" advAuto="0" spid="552" grpId="4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/>
          <p:nvPr>
            <p:ph type="title"/>
          </p:nvPr>
        </p:nvSpPr>
        <p:spPr>
          <a:xfrm>
            <a:off x="668506" y="619975"/>
            <a:ext cx="11294331" cy="1133488"/>
          </a:xfrm>
          <a:prstGeom prst="rect">
            <a:avLst/>
          </a:prstGeom>
        </p:spPr>
        <p:txBody>
          <a:bodyPr anchor="b"/>
          <a:lstStyle>
            <a:lvl1pPr algn="ctr" defTabSz="502412">
              <a:lnSpc>
                <a:spcPct val="100000"/>
              </a:lnSpc>
              <a:defRPr sz="688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Acknowledgment</a:t>
            </a:r>
          </a:p>
        </p:txBody>
      </p:sp>
      <p:sp>
        <p:nvSpPr>
          <p:cNvPr id="555" name="Straight Connector 9"/>
          <p:cNvSpPr/>
          <p:nvPr/>
        </p:nvSpPr>
        <p:spPr>
          <a:xfrm>
            <a:off x="1102393" y="2916962"/>
            <a:ext cx="10800014" cy="1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pic>
        <p:nvPicPr>
          <p:cNvPr id="5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465" y="4331363"/>
            <a:ext cx="2928329" cy="2928329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Content Placeholder 2"/>
          <p:cNvSpPr txBox="1"/>
          <p:nvPr>
            <p:ph type="body" sz="half" idx="1"/>
          </p:nvPr>
        </p:nvSpPr>
        <p:spPr>
          <a:xfrm>
            <a:off x="4551679" y="4080461"/>
            <a:ext cx="7435013" cy="343013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Computational Framework for Data-Driven Mechanism Design Innovation</a:t>
            </a:r>
          </a:p>
          <a:p>
            <a:pPr marL="0" indent="0">
              <a:spcBef>
                <a:spcPts val="80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(CMMI-1563413)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119;p17"/>
          <p:cNvSpPr txBox="1"/>
          <p:nvPr>
            <p:ph type="title"/>
          </p:nvPr>
        </p:nvSpPr>
        <p:spPr>
          <a:xfrm>
            <a:off x="1147740" y="-160322"/>
            <a:ext cx="11216641" cy="1885246"/>
          </a:xfrm>
          <a:prstGeom prst="rect">
            <a:avLst/>
          </a:prstGeom>
        </p:spPr>
        <p:txBody>
          <a:bodyPr/>
          <a:lstStyle>
            <a:lvl1pPr algn="ctr" defTabSz="449833">
              <a:lnSpc>
                <a:spcPct val="100000"/>
              </a:lnSpc>
              <a:defRPr sz="616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Extended Burmester Problems</a:t>
            </a:r>
          </a:p>
        </p:txBody>
      </p:sp>
      <p:grpSp>
        <p:nvGrpSpPr>
          <p:cNvPr id="562" name="Google Shape;120;p17"/>
          <p:cNvGrpSpPr/>
          <p:nvPr/>
        </p:nvGrpSpPr>
        <p:grpSpPr>
          <a:xfrm>
            <a:off x="1378205" y="1475563"/>
            <a:ext cx="3805085" cy="3597998"/>
            <a:chOff x="0" y="0"/>
            <a:chExt cx="3805083" cy="3597996"/>
          </a:xfrm>
        </p:grpSpPr>
        <p:pic>
          <p:nvPicPr>
            <p:cNvPr id="560" name="Google Shape;121;p17" descr="Google Shape;121;p1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3522831" cy="359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1" name="Google Shape;122;p17"/>
            <p:cNvSpPr txBox="1"/>
            <p:nvPr/>
          </p:nvSpPr>
          <p:spPr>
            <a:xfrm>
              <a:off x="1837137" y="928511"/>
              <a:ext cx="1967947" cy="489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4995" tIns="64995" rIns="64995" bIns="64995" numCol="1" anchor="t">
              <a:spAutoFit/>
            </a:bodyPr>
            <a:lstStyle>
              <a:lvl1pPr algn="l" defTabSz="1300480">
                <a:defRPr b="0"/>
              </a:lvl1pPr>
            </a:lstStyle>
            <a:p>
              <a:pPr/>
              <a:r>
                <a:t>No Solution</a:t>
              </a:r>
            </a:p>
          </p:txBody>
        </p:sp>
      </p:grpSp>
      <p:pic>
        <p:nvPicPr>
          <p:cNvPr id="563" name="Google Shape;123;p17" descr="Google Shape;123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6060" y="5333471"/>
            <a:ext cx="5211649" cy="4480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Google Shape;124;p17" descr="Google Shape;124;p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9222" y="5333471"/>
            <a:ext cx="5250459" cy="4121807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Google Shape;125;p17"/>
          <p:cNvSpPr/>
          <p:nvPr/>
        </p:nvSpPr>
        <p:spPr>
          <a:xfrm flipH="1">
            <a:off x="6453015" y="1626086"/>
            <a:ext cx="1" cy="780288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 algn="l" defTabSz="1300480"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6" name="Google Shape;126;p17"/>
          <p:cNvSpPr/>
          <p:nvPr/>
        </p:nvSpPr>
        <p:spPr>
          <a:xfrm>
            <a:off x="949222" y="5334847"/>
            <a:ext cx="11018487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 algn="l" defTabSz="1300480"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67" name="Google Shape;127;p17" descr="Google Shape;127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6060" y="1869825"/>
            <a:ext cx="5873903" cy="294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113;p16"/>
          <p:cNvSpPr txBox="1"/>
          <p:nvPr>
            <p:ph type="title"/>
          </p:nvPr>
        </p:nvSpPr>
        <p:spPr>
          <a:xfrm>
            <a:off x="1060649" y="168914"/>
            <a:ext cx="11216641" cy="1885246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Extended Burmester Problem</a:t>
            </a:r>
          </a:p>
        </p:txBody>
      </p:sp>
      <p:sp>
        <p:nvSpPr>
          <p:cNvPr id="570" name="Google Shape;114;p16"/>
          <p:cNvSpPr txBox="1"/>
          <p:nvPr/>
        </p:nvSpPr>
        <p:spPr>
          <a:xfrm>
            <a:off x="1060649" y="2172950"/>
            <a:ext cx="11216641" cy="7053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4995" tIns="64995" rIns="64995" bIns="64995">
            <a:spAutoFit/>
          </a:bodyPr>
          <a:lstStyle/>
          <a:p>
            <a:pPr marL="647700" indent="-647700" algn="l" defTabSz="1300480">
              <a:buClr>
                <a:srgbClr val="000000"/>
              </a:buClr>
              <a:buSzPts val="3400"/>
              <a:buAutoNum type="arabicPeriod" startAt="1"/>
              <a:defRPr b="0" sz="3400"/>
            </a:pPr>
            <a:r>
              <a:t>Given </a:t>
            </a:r>
            <a:r>
              <a:rPr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geometric constraints</a:t>
            </a:r>
            <a:r>
              <a:t>, determine the type and dimensions of all planar four-bar linkages consisting of revolute or prismatic joints.</a:t>
            </a:r>
          </a:p>
          <a:p>
            <a:pPr algn="l" defTabSz="1300480">
              <a:defRPr b="0" sz="3400"/>
            </a:pPr>
          </a:p>
          <a:p>
            <a:pPr marL="647700" indent="-647700" algn="l" defTabSz="1300480">
              <a:spcBef>
                <a:spcPts val="800"/>
              </a:spcBef>
              <a:buClr>
                <a:srgbClr val="000000"/>
              </a:buClr>
              <a:buSzPts val="3400"/>
              <a:buAutoNum type="arabicPeriod" startAt="2"/>
              <a:defRPr b="0" sz="3400"/>
            </a:pPr>
            <a:r>
              <a:t>Geometric Constraints can be on poses or pivots or something equivalent.</a:t>
            </a:r>
          </a:p>
          <a:p>
            <a:pPr algn="l" defTabSz="1300480">
              <a:spcBef>
                <a:spcPts val="800"/>
              </a:spcBef>
              <a:defRPr b="0" sz="3400"/>
            </a:pPr>
          </a:p>
          <a:p>
            <a:pPr marL="647700" indent="-647700" algn="l" defTabSz="1300480">
              <a:spcBef>
                <a:spcPts val="800"/>
              </a:spcBef>
              <a:buClr>
                <a:srgbClr val="000000"/>
              </a:buClr>
              <a:buSzPts val="3400"/>
              <a:buAutoNum type="arabicPeriod" startAt="3"/>
              <a:defRPr b="0" sz="3400"/>
            </a:pPr>
            <a:r>
              <a:t>Geometric Constraints can be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linear, non-linear, exact or approximate</a:t>
            </a:r>
            <a:r>
              <a:t>.</a:t>
            </a:r>
          </a:p>
          <a:p>
            <a:pPr algn="l" defTabSz="1300480">
              <a:spcBef>
                <a:spcPts val="800"/>
              </a:spcBef>
              <a:defRPr b="0" sz="3400"/>
            </a:pPr>
          </a:p>
          <a:p>
            <a:pPr marL="647700" indent="-647700" algn="l" defTabSz="1300480">
              <a:spcBef>
                <a:spcPts val="800"/>
              </a:spcBef>
              <a:buClr>
                <a:srgbClr val="000000"/>
              </a:buClr>
              <a:buSzPts val="3400"/>
              <a:buAutoNum type="arabicPeriod" startAt="4"/>
              <a:defRPr b="0" sz="3400"/>
            </a:pPr>
            <a:r>
              <a:t>Includes finding answers to Burmester problem for which a solution may not exist.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rigidbodyguidance.pdf" descr="rigidbodyguidance.pdf"/>
          <p:cNvPicPr>
            <a:picLocks noChangeAspect="1"/>
          </p:cNvPicPr>
          <p:nvPr/>
        </p:nvPicPr>
        <p:blipFill>
          <a:blip r:embed="rId2">
            <a:extLst/>
          </a:blip>
          <a:srcRect l="63729" t="1583" r="19027" b="14636"/>
          <a:stretch>
            <a:fillRect/>
          </a:stretch>
        </p:blipFill>
        <p:spPr>
          <a:xfrm>
            <a:off x="811014" y="785151"/>
            <a:ext cx="11382640" cy="6930209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Finding a point that lies on Circle or Line"/>
          <p:cNvSpPr txBox="1"/>
          <p:nvPr/>
        </p:nvSpPr>
        <p:spPr>
          <a:xfrm>
            <a:off x="2404533" y="8231056"/>
            <a:ext cx="742340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Finding a point that lies on Circle or 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itle 18"/>
          <p:cNvSpPr txBox="1"/>
          <p:nvPr>
            <p:ph type="title"/>
          </p:nvPr>
        </p:nvSpPr>
        <p:spPr>
          <a:xfrm>
            <a:off x="452051" y="379606"/>
            <a:ext cx="12330518" cy="1885246"/>
          </a:xfrm>
          <a:prstGeom prst="rect">
            <a:avLst/>
          </a:prstGeom>
        </p:spPr>
        <p:txBody>
          <a:bodyPr/>
          <a:lstStyle/>
          <a:p>
            <a:pPr algn="ctr" defTabSz="1222451">
              <a:defRPr sz="4136"/>
            </a:pPr>
            <a:r>
              <a:t>Review: Unified Representation of Dyad Constraints</a:t>
            </a:r>
            <a:br/>
          </a:p>
        </p:txBody>
      </p:sp>
      <p:sp>
        <p:nvSpPr>
          <p:cNvPr id="576" name="Content Placeholder 2"/>
          <p:cNvSpPr txBox="1"/>
          <p:nvPr>
            <p:ph type="body" idx="1"/>
          </p:nvPr>
        </p:nvSpPr>
        <p:spPr>
          <a:xfrm>
            <a:off x="894079" y="1762615"/>
            <a:ext cx="11216641" cy="7114412"/>
          </a:xfrm>
          <a:prstGeom prst="rect">
            <a:avLst/>
          </a:prstGeom>
        </p:spPr>
        <p:txBody>
          <a:bodyPr/>
          <a:lstStyle/>
          <a:p>
            <a:pPr marL="316523" indent="-316523">
              <a:defRPr sz="3600"/>
            </a:pPr>
            <a:r>
              <a:t>A unified treatment of the </a:t>
            </a:r>
            <a:r>
              <a:rPr>
                <a:solidFill>
                  <a:srgbClr val="C00000"/>
                </a:solidFill>
              </a:rPr>
              <a:t>geometric constraints of the building blocks </a:t>
            </a:r>
            <a:r>
              <a:t>(dyads for four-bar) of mechanisms</a:t>
            </a:r>
          </a:p>
          <a:p>
            <a:pPr marL="316523" indent="-316523">
              <a:defRPr sz="3600"/>
            </a:pPr>
          </a:p>
          <a:p>
            <a:pPr marL="316523" indent="-316523">
              <a:defRPr sz="3600"/>
            </a:pPr>
          </a:p>
          <a:p>
            <a:pPr marL="316523" indent="-316523">
              <a:defRPr sz="3600"/>
            </a:pPr>
          </a:p>
          <a:p>
            <a:pPr marL="316523" indent="-316523">
              <a:defRPr sz="3600"/>
            </a:pPr>
          </a:p>
          <a:p>
            <a:pPr marL="316523" indent="-316523">
              <a:defRPr sz="3600"/>
            </a:pPr>
            <a:r>
              <a:t>Homogeneous Representation of Line and Circle</a:t>
            </a:r>
          </a:p>
          <a:p>
            <a:pPr marL="316523" indent="-316523">
              <a:defRPr sz="3600"/>
            </a:pPr>
          </a:p>
          <a:p>
            <a:pPr marL="0" indent="0">
              <a:buSzTx/>
              <a:buNone/>
              <a:defRPr sz="3600"/>
            </a:pPr>
            <a:r>
              <a:t>	</a:t>
            </a:r>
          </a:p>
          <a:p>
            <a:pPr marL="0" indent="0">
              <a:buSzTx/>
              <a:buNone/>
              <a:defRPr sz="3600"/>
            </a:pPr>
            <a:r>
              <a:t>when  </a:t>
            </a:r>
          </a:p>
        </p:txBody>
      </p:sp>
      <p:grpSp>
        <p:nvGrpSpPr>
          <p:cNvPr id="581" name="Group 17"/>
          <p:cNvGrpSpPr/>
          <p:nvPr/>
        </p:nvGrpSpPr>
        <p:grpSpPr>
          <a:xfrm>
            <a:off x="2452804" y="3572205"/>
            <a:ext cx="8125169" cy="2246046"/>
            <a:chOff x="0" y="0"/>
            <a:chExt cx="8125168" cy="2246044"/>
          </a:xfrm>
        </p:grpSpPr>
        <p:pic>
          <p:nvPicPr>
            <p:cNvPr id="577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9346"/>
              <a:ext cx="2267299" cy="21066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8" name="Picture 7" descr="Picture 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32" t="14835" r="11249" b="11226"/>
            <a:stretch>
              <a:fillRect/>
            </a:stretch>
          </p:blipFill>
          <p:spPr>
            <a:xfrm>
              <a:off x="2130061" y="571560"/>
              <a:ext cx="1468644" cy="12422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0769" t="0" r="0" b="0"/>
            <a:stretch>
              <a:fillRect/>
            </a:stretch>
          </p:blipFill>
          <p:spPr>
            <a:xfrm>
              <a:off x="3598704" y="25899"/>
              <a:ext cx="2092981" cy="2179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0" name="Picture 9" descr="Picture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723845" y="-1"/>
              <a:ext cx="2401324" cy="2231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2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2300871" y="6904716"/>
            <a:ext cx="6269458" cy="857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2610" y="8375092"/>
            <a:ext cx="3858418" cy="288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Picture 15" descr="Picture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78212" y="8375092"/>
            <a:ext cx="1037814" cy="312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itle 1"/>
          <p:cNvSpPr txBox="1"/>
          <p:nvPr>
            <p:ph type="title"/>
          </p:nvPr>
        </p:nvSpPr>
        <p:spPr>
          <a:xfrm>
            <a:off x="620910" y="1133673"/>
            <a:ext cx="10143744" cy="937252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Planar-Quaternions and -Kinematic Mapping</a:t>
            </a:r>
          </a:p>
        </p:txBody>
      </p:sp>
      <p:pic>
        <p:nvPicPr>
          <p:cNvPr id="58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889" y="2172602"/>
            <a:ext cx="4359771" cy="4009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3248" y="2229139"/>
            <a:ext cx="4952077" cy="3869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298" y="6899584"/>
            <a:ext cx="6059124" cy="133604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angle 3"/>
          <p:cNvSpPr txBox="1"/>
          <p:nvPr/>
        </p:nvSpPr>
        <p:spPr>
          <a:xfrm>
            <a:off x="2072508" y="245319"/>
            <a:ext cx="9179407" cy="892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1300480">
              <a:defRPr b="0" sz="50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Review: Image Space Approach</a:t>
            </a:r>
          </a:p>
        </p:txBody>
      </p:sp>
      <p:pic>
        <p:nvPicPr>
          <p:cNvPr id="591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82435" y="7388811"/>
            <a:ext cx="1436852" cy="357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65300" y="7351969"/>
            <a:ext cx="1332826" cy="39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itle 1"/>
          <p:cNvSpPr txBox="1"/>
          <p:nvPr>
            <p:ph type="title"/>
          </p:nvPr>
        </p:nvSpPr>
        <p:spPr>
          <a:xfrm>
            <a:off x="894079" y="150816"/>
            <a:ext cx="11216641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Constraints on Homogeneous Form</a:t>
            </a:r>
          </a:p>
        </p:txBody>
      </p:sp>
      <p:sp>
        <p:nvSpPr>
          <p:cNvPr id="595" name="Content Placeholder 2"/>
          <p:cNvSpPr txBox="1"/>
          <p:nvPr>
            <p:ph type="body" idx="1"/>
          </p:nvPr>
        </p:nvSpPr>
        <p:spPr>
          <a:xfrm>
            <a:off x="894079" y="3160474"/>
            <a:ext cx="11216641" cy="6188571"/>
          </a:xfrm>
          <a:prstGeom prst="rect">
            <a:avLst/>
          </a:prstGeom>
        </p:spPr>
        <p:txBody>
          <a:bodyPr/>
          <a:lstStyle/>
          <a:p>
            <a:pPr marL="320039" indent="-320039">
              <a:defRPr sz="2800"/>
            </a:pPr>
          </a:p>
          <a:p>
            <a:pPr marL="320039" indent="-320039">
              <a:defRPr sz="2800"/>
            </a:pPr>
            <a:r>
              <a:t>Above is defined by a set of 8 homogeneous coordinates </a:t>
            </a:r>
            <a:r>
              <a:rPr sz="3400"/>
              <a:t>(</a:t>
            </a:r>
            <a:r>
              <a:rPr i="1" sz="3400"/>
              <a:t>p</a:t>
            </a:r>
            <a:r>
              <a:rPr baseline="-19411" sz="3400"/>
              <a:t>1</a:t>
            </a:r>
            <a:r>
              <a:rPr sz="3400"/>
              <a:t>...</a:t>
            </a:r>
            <a:r>
              <a:rPr i="1" sz="3400"/>
              <a:t>p</a:t>
            </a:r>
            <a:r>
              <a:rPr baseline="-19411" sz="3400"/>
              <a:t>8</a:t>
            </a:r>
            <a:r>
              <a:rPr sz="3400"/>
              <a:t>)</a:t>
            </a:r>
            <a:endParaRPr sz="3400"/>
          </a:p>
          <a:p>
            <a:pPr marL="320039" indent="-320039">
              <a:defRPr sz="2800"/>
            </a:pPr>
            <a:r>
              <a:t>However, there are only 5 independent mechanism parameters related by</a:t>
            </a:r>
          </a:p>
          <a:p>
            <a:pPr marL="320039" indent="-320039">
              <a:defRPr sz="2800"/>
            </a:pPr>
          </a:p>
          <a:p>
            <a:pPr marL="320039" indent="-320039">
              <a:defRPr sz="2800"/>
            </a:pPr>
          </a:p>
          <a:p>
            <a:pPr marL="320039" indent="-320039">
              <a:defRPr sz="2800"/>
            </a:pPr>
          </a:p>
          <a:p>
            <a:pPr marL="320039" indent="-320039">
              <a:defRPr sz="2800"/>
            </a:pPr>
            <a:r>
              <a:t>There are two quadratic conditions on </a:t>
            </a:r>
            <a:r>
              <a:rPr sz="3400"/>
              <a:t>(</a:t>
            </a:r>
            <a:r>
              <a:rPr i="1" sz="3400"/>
              <a:t>p</a:t>
            </a:r>
            <a:r>
              <a:rPr baseline="-19411" sz="3400"/>
              <a:t>1</a:t>
            </a:r>
            <a:r>
              <a:rPr sz="3400"/>
              <a:t>...</a:t>
            </a:r>
            <a:r>
              <a:rPr i="1" sz="3400"/>
              <a:t>p</a:t>
            </a:r>
            <a:r>
              <a:rPr baseline="-19411" sz="3400"/>
              <a:t>8</a:t>
            </a:r>
            <a:r>
              <a:rPr sz="3400"/>
              <a:t>)</a:t>
            </a:r>
            <a:endParaRPr sz="3400"/>
          </a:p>
          <a:p>
            <a:pPr marL="0" indent="0">
              <a:buSzTx/>
              <a:buNone/>
              <a:defRPr sz="2800"/>
            </a:pPr>
            <a:br>
              <a:rPr sz="3400"/>
            </a:br>
          </a:p>
        </p:txBody>
      </p:sp>
      <p:pic>
        <p:nvPicPr>
          <p:cNvPr id="5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9487" y="7975306"/>
            <a:ext cx="4231229" cy="35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487" y="8662175"/>
            <a:ext cx="4398185" cy="35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487" y="5637617"/>
            <a:ext cx="10040596" cy="1234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5757" y="1970756"/>
            <a:ext cx="9363828" cy="1593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1"/>
          <p:cNvSpPr txBox="1"/>
          <p:nvPr>
            <p:ph type="title"/>
          </p:nvPr>
        </p:nvSpPr>
        <p:spPr>
          <a:xfrm>
            <a:off x="474239" y="283770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Geometric Constraints on Planar Mechanisms</a:t>
            </a:r>
          </a:p>
        </p:txBody>
      </p:sp>
      <p:sp>
        <p:nvSpPr>
          <p:cNvPr id="602" name="Content Placeholder 2"/>
          <p:cNvSpPr txBox="1"/>
          <p:nvPr>
            <p:ph type="body" idx="1"/>
          </p:nvPr>
        </p:nvSpPr>
        <p:spPr>
          <a:xfrm>
            <a:off x="894079" y="2393177"/>
            <a:ext cx="11216641" cy="6188570"/>
          </a:xfrm>
          <a:prstGeom prst="rect">
            <a:avLst/>
          </a:prstGeom>
        </p:spPr>
        <p:txBody>
          <a:bodyPr/>
          <a:lstStyle>
            <a:lvl1pPr marL="321733" indent="-321733"/>
          </a:lstStyle>
          <a:p>
            <a:pPr/>
            <a:r>
              <a:t>Pose Constraint on Coupler</a:t>
            </a:r>
          </a:p>
        </p:txBody>
      </p:sp>
      <p:pic>
        <p:nvPicPr>
          <p:cNvPr id="603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8157" y="3887977"/>
            <a:ext cx="10949351" cy="164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7544" y="3091502"/>
            <a:ext cx="7471192" cy="410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itle 1"/>
          <p:cNvSpPr txBox="1"/>
          <p:nvPr>
            <p:ph type="title"/>
          </p:nvPr>
        </p:nvSpPr>
        <p:spPr>
          <a:xfrm>
            <a:off x="474239" y="283770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Geometric Constraints on Planar Mechanisms</a:t>
            </a:r>
          </a:p>
        </p:txBody>
      </p:sp>
      <p:sp>
        <p:nvSpPr>
          <p:cNvPr id="60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1733" indent="-321733"/>
            <a:r>
              <a:t>Point Constraints on Fixed Pivots</a:t>
            </a:r>
          </a:p>
          <a:p>
            <a:pPr lvl="1" marL="0" indent="457200">
              <a:spcBef>
                <a:spcPts val="700"/>
              </a:spcBef>
              <a:buSzTx/>
              <a:buNone/>
              <a:defRPr sz="3200"/>
            </a:pPr>
          </a:p>
          <a:p>
            <a:pPr marL="321733" indent="-321733"/>
          </a:p>
          <a:p>
            <a:pPr marL="321733" indent="-321733"/>
          </a:p>
          <a:p>
            <a:pPr marL="321733" indent="-321733"/>
            <a:r>
              <a:t>Point Constraints on Moving Pivots</a:t>
            </a:r>
          </a:p>
        </p:txBody>
      </p:sp>
      <p:pic>
        <p:nvPicPr>
          <p:cNvPr id="608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5484" y="6392487"/>
            <a:ext cx="2327569" cy="743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8165" y="3856615"/>
            <a:ext cx="2334071" cy="782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7543" y="3191674"/>
            <a:ext cx="5466316" cy="412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6759" y="5729278"/>
            <a:ext cx="9144697" cy="393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lide.pdf" descr="slide.pdf"/>
          <p:cNvPicPr>
            <a:picLocks noChangeAspect="1"/>
          </p:cNvPicPr>
          <p:nvPr/>
        </p:nvPicPr>
        <p:blipFill>
          <a:blip r:embed="rId2">
            <a:extLst/>
          </a:blip>
          <a:srcRect l="0" t="0" r="85864" b="0"/>
          <a:stretch>
            <a:fillRect/>
          </a:stretch>
        </p:blipFill>
        <p:spPr>
          <a:xfrm>
            <a:off x="472002" y="2103589"/>
            <a:ext cx="1912058" cy="549700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ask of Moving Hip…"/>
          <p:cNvSpPr txBox="1"/>
          <p:nvPr/>
        </p:nvSpPr>
        <p:spPr>
          <a:xfrm>
            <a:off x="526423" y="7469358"/>
            <a:ext cx="3124103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Task of Moving Hip</a:t>
            </a:r>
          </a:p>
          <a:p>
            <a:pPr>
              <a:defRPr b="0"/>
            </a:pPr>
            <a:r>
              <a:t>From Sit to Stand</a:t>
            </a:r>
          </a:p>
          <a:p>
            <a:pPr>
              <a:defRPr b="0"/>
            </a:pPr>
            <a:r>
              <a:t>In Natural Motion</a:t>
            </a:r>
          </a:p>
        </p:txBody>
      </p:sp>
      <p:sp>
        <p:nvSpPr>
          <p:cNvPr id="245" name="Representation…"/>
          <p:cNvSpPr txBox="1"/>
          <p:nvPr/>
        </p:nvSpPr>
        <p:spPr>
          <a:xfrm>
            <a:off x="5796388" y="6840708"/>
            <a:ext cx="2766975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Representation</a:t>
            </a:r>
          </a:p>
          <a:p>
            <a:pPr>
              <a:defRPr b="0"/>
            </a:pPr>
            <a:r>
              <a:t>Suitable for Solvers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4971213" y="2296956"/>
            <a:ext cx="3577442" cy="5392009"/>
            <a:chOff x="0" y="104998"/>
            <a:chExt cx="3577441" cy="5392008"/>
          </a:xfrm>
        </p:grpSpPr>
        <p:pic>
          <p:nvPicPr>
            <p:cNvPr id="246" name="slide.pdf" descr="slide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3124" t="0" r="60428" b="1910"/>
            <a:stretch>
              <a:fillRect/>
            </a:stretch>
          </p:blipFill>
          <p:spPr>
            <a:xfrm>
              <a:off x="0" y="104998"/>
              <a:ext cx="3577442" cy="5392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Circle"/>
            <p:cNvSpPr/>
            <p:nvPr/>
          </p:nvSpPr>
          <p:spPr>
            <a:xfrm>
              <a:off x="790645" y="3860810"/>
              <a:ext cx="201707" cy="201706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" name="Circle"/>
            <p:cNvSpPr/>
            <p:nvPr/>
          </p:nvSpPr>
          <p:spPr>
            <a:xfrm>
              <a:off x="1290178" y="3776143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" name="Circle"/>
            <p:cNvSpPr/>
            <p:nvPr/>
          </p:nvSpPr>
          <p:spPr>
            <a:xfrm>
              <a:off x="1734678" y="3327410"/>
              <a:ext cx="201707" cy="201706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" name="Circle"/>
            <p:cNvSpPr/>
            <p:nvPr/>
          </p:nvSpPr>
          <p:spPr>
            <a:xfrm>
              <a:off x="1892058" y="2611976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1" name="Circle"/>
            <p:cNvSpPr/>
            <p:nvPr/>
          </p:nvSpPr>
          <p:spPr>
            <a:xfrm>
              <a:off x="2154525" y="1756843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2" name="Circle"/>
            <p:cNvSpPr/>
            <p:nvPr/>
          </p:nvSpPr>
          <p:spPr>
            <a:xfrm>
              <a:off x="2615958" y="1320809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4" name="Requires Understanding…"/>
          <p:cNvSpPr/>
          <p:nvPr/>
        </p:nvSpPr>
        <p:spPr>
          <a:xfrm>
            <a:off x="2608933" y="3718797"/>
            <a:ext cx="3577433" cy="2443329"/>
          </a:xfrm>
          <a:prstGeom prst="roundRect">
            <a:avLst>
              <a:gd name="adj" fmla="val 779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Requires Understanding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task and solver needs</a:t>
            </a:r>
          </a:p>
        </p:txBody>
      </p:sp>
      <p:sp>
        <p:nvSpPr>
          <p:cNvPr id="255" name="Computational Solver"/>
          <p:cNvSpPr/>
          <p:nvPr/>
        </p:nvSpPr>
        <p:spPr>
          <a:xfrm>
            <a:off x="9476254" y="4305461"/>
            <a:ext cx="2186121" cy="1270001"/>
          </a:xfrm>
          <a:prstGeom prst="roundRect">
            <a:avLst>
              <a:gd name="adj" fmla="val 15000"/>
            </a:avLst>
          </a:prstGeom>
          <a:solidFill>
            <a:schemeClr val="accent1">
              <a:alpha val="30056"/>
            </a:schemeClr>
          </a:solidFill>
          <a:ln w="25400">
            <a:solidFill>
              <a:schemeClr val="accent1">
                <a:hueOff val="114395"/>
                <a:lumOff val="-24975"/>
                <a:alpha val="4528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Computational Solver</a:t>
            </a:r>
          </a:p>
        </p:txBody>
      </p:sp>
      <p:sp>
        <p:nvSpPr>
          <p:cNvPr id="256" name="Mechanism Design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/>
            <a:r>
              <a:t>Mechanism Design</a:t>
            </a:r>
          </a:p>
        </p:txBody>
      </p:sp>
      <p:sp>
        <p:nvSpPr>
          <p:cNvPr id="257" name="Problem Solving"/>
          <p:cNvSpPr txBox="1"/>
          <p:nvPr/>
        </p:nvSpPr>
        <p:spPr>
          <a:xfrm>
            <a:off x="8994885" y="3128701"/>
            <a:ext cx="248442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Problem Solving</a:t>
            </a:r>
          </a:p>
        </p:txBody>
      </p:sp>
      <p:sp>
        <p:nvSpPr>
          <p:cNvPr id="258" name="Problem Setup"/>
          <p:cNvSpPr txBox="1"/>
          <p:nvPr/>
        </p:nvSpPr>
        <p:spPr>
          <a:xfrm>
            <a:off x="3265317" y="3568967"/>
            <a:ext cx="226466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Problem Setup</a:t>
            </a:r>
          </a:p>
        </p:txBody>
      </p:sp>
      <p:grpSp>
        <p:nvGrpSpPr>
          <p:cNvPr id="261" name="Rounded Rectangle"/>
          <p:cNvGrpSpPr/>
          <p:nvPr/>
        </p:nvGrpSpPr>
        <p:grpSpPr>
          <a:xfrm>
            <a:off x="2512219" y="4138641"/>
            <a:ext cx="3770861" cy="1603640"/>
            <a:chOff x="0" y="0"/>
            <a:chExt cx="3770860" cy="1603639"/>
          </a:xfrm>
        </p:grpSpPr>
        <p:sp>
          <p:nvSpPr>
            <p:cNvPr id="260" name="Rounded Rectangle"/>
            <p:cNvSpPr/>
            <p:nvPr/>
          </p:nvSpPr>
          <p:spPr>
            <a:xfrm>
              <a:off x="38100" y="38100"/>
              <a:ext cx="3694661" cy="1527440"/>
            </a:xfrm>
            <a:prstGeom prst="roundRect">
              <a:avLst>
                <a:gd name="adj" fmla="val 12472"/>
              </a:avLst>
            </a:pr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59" name="Rounded Rectangle" descr="Rounded Rectangle"/>
            <p:cNvPicPr>
              <a:picLocks noChangeAspect="0"/>
            </p:cNvPicPr>
            <p:nvPr/>
          </p:nvPicPr>
          <p:blipFill>
            <a:blip r:embed="rId3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3770861" cy="1603640"/>
            </a:xfrm>
            <a:prstGeom prst="rect">
              <a:avLst/>
            </a:prstGeom>
            <a:effectLst/>
          </p:spPr>
        </p:pic>
      </p:grpSp>
      <p:grpSp>
        <p:nvGrpSpPr>
          <p:cNvPr id="264" name="Rounded Rectangle"/>
          <p:cNvGrpSpPr/>
          <p:nvPr/>
        </p:nvGrpSpPr>
        <p:grpSpPr>
          <a:xfrm>
            <a:off x="8780594" y="3782458"/>
            <a:ext cx="3577442" cy="2316007"/>
            <a:chOff x="0" y="0"/>
            <a:chExt cx="3577441" cy="2316005"/>
          </a:xfrm>
        </p:grpSpPr>
        <p:sp>
          <p:nvSpPr>
            <p:cNvPr id="263" name="Rounded Rectangle"/>
            <p:cNvSpPr/>
            <p:nvPr/>
          </p:nvSpPr>
          <p:spPr>
            <a:xfrm>
              <a:off x="38100" y="38100"/>
              <a:ext cx="3501242" cy="2239806"/>
            </a:xfrm>
            <a:prstGeom prst="roundRect">
              <a:avLst>
                <a:gd name="adj" fmla="val 8505"/>
              </a:avLst>
            </a:prstGeom>
            <a:solidFill>
              <a:schemeClr val="accent3">
                <a:hueOff val="-274225"/>
                <a:satOff val="26768"/>
                <a:lumOff val="11368"/>
                <a:alpha val="11911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2" name="Rounded Rectangle" descr="Rounded Rectangle"/>
            <p:cNvPicPr>
              <a:picLocks noChangeAspect="0"/>
            </p:cNvPicPr>
            <p:nvPr/>
          </p:nvPicPr>
          <p:blipFill>
            <a:blip r:embed="rId4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3577442" cy="23160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itle 1"/>
          <p:cNvSpPr txBox="1"/>
          <p:nvPr>
            <p:ph type="title"/>
          </p:nvPr>
        </p:nvSpPr>
        <p:spPr>
          <a:xfrm>
            <a:off x="754512" y="255159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Geometric Constraints on Planar Mechanisms</a:t>
            </a:r>
          </a:p>
        </p:txBody>
      </p:sp>
      <p:sp>
        <p:nvSpPr>
          <p:cNvPr id="614" name="Content Placeholder 2"/>
          <p:cNvSpPr txBox="1"/>
          <p:nvPr>
            <p:ph type="body" idx="1"/>
          </p:nvPr>
        </p:nvSpPr>
        <p:spPr>
          <a:xfrm>
            <a:off x="902311" y="2283645"/>
            <a:ext cx="11216641" cy="618857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Curve Constraints on Fixed Pivots</a:t>
            </a:r>
          </a:p>
          <a:p>
            <a:pPr lvl="1" marL="0" indent="457200">
              <a:spcBef>
                <a:spcPts val="700"/>
              </a:spcBef>
              <a:buSzTx/>
              <a:buNone/>
              <a:defRPr sz="3200"/>
            </a:pPr>
          </a:p>
          <a:p>
            <a:pPr marL="321733" indent="-321733"/>
          </a:p>
          <a:p>
            <a:pPr marL="321733" indent="-321733"/>
          </a:p>
          <a:p>
            <a:pPr lvl="1" marL="775252" indent="-318052">
              <a:spcBef>
                <a:spcPts val="700"/>
              </a:spcBef>
              <a:defRPr sz="3200"/>
            </a:pPr>
          </a:p>
          <a:p>
            <a:pPr lvl="1" marL="775252" indent="-318052">
              <a:spcBef>
                <a:spcPts val="700"/>
              </a:spcBef>
              <a:defRPr sz="3200"/>
            </a:pPr>
            <a:r>
              <a:t>When </a:t>
            </a:r>
            <a:endParaRPr sz="3400"/>
          </a:p>
          <a:p>
            <a:pPr lvl="1" marL="775252" indent="-318052">
              <a:spcBef>
                <a:spcPts val="700"/>
              </a:spcBef>
              <a:defRPr sz="3200"/>
            </a:pPr>
          </a:p>
          <a:p>
            <a:pPr lvl="1" marL="775252" indent="-318052">
              <a:spcBef>
                <a:spcPts val="700"/>
              </a:spcBef>
              <a:defRPr sz="3200"/>
            </a:pPr>
          </a:p>
          <a:p>
            <a:pPr lvl="1" marL="775252" indent="-318052">
              <a:spcBef>
                <a:spcPts val="700"/>
              </a:spcBef>
              <a:defRPr sz="3200"/>
            </a:pPr>
          </a:p>
          <a:p>
            <a:pPr lvl="1" marL="775252" indent="-318052">
              <a:spcBef>
                <a:spcPts val="700"/>
              </a:spcBef>
              <a:defRPr sz="3200"/>
            </a:pPr>
            <a:r>
              <a:t>When </a:t>
            </a:r>
          </a:p>
        </p:txBody>
      </p:sp>
      <p:pic>
        <p:nvPicPr>
          <p:cNvPr id="61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860" y="3054304"/>
            <a:ext cx="4805976" cy="355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1570" y="4595455"/>
            <a:ext cx="7635031" cy="39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27104" y="3531864"/>
            <a:ext cx="6722641" cy="329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3056" y="4084477"/>
            <a:ext cx="3811885" cy="340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50329" y="5550061"/>
            <a:ext cx="2438097" cy="26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20236" y="6697634"/>
            <a:ext cx="4022315" cy="316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857634" y="6080125"/>
            <a:ext cx="5783379" cy="393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Picture 27" descr="Picture 2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328466" y="7678107"/>
            <a:ext cx="6316151" cy="288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Picture 19" descr="Picture 1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318256" y="8851695"/>
            <a:ext cx="2334071" cy="78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icture 20" descr="Picture 2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857634" y="8186753"/>
            <a:ext cx="5466316" cy="412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7" name="Group 26"/>
          <p:cNvGrpSpPr/>
          <p:nvPr/>
        </p:nvGrpSpPr>
        <p:grpSpPr>
          <a:xfrm>
            <a:off x="9390605" y="2915584"/>
            <a:ext cx="3382896" cy="1168894"/>
            <a:chOff x="0" y="0"/>
            <a:chExt cx="3382895" cy="1168893"/>
          </a:xfrm>
        </p:grpSpPr>
        <p:sp>
          <p:nvSpPr>
            <p:cNvPr id="625" name="Rounded Rectangle 25"/>
            <p:cNvSpPr/>
            <p:nvPr/>
          </p:nvSpPr>
          <p:spPr>
            <a:xfrm>
              <a:off x="0" y="0"/>
              <a:ext cx="3382896" cy="11688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1300480">
                <a:defRPr b="0">
                  <a:latin typeface="LM Roman 10"/>
                  <a:ea typeface="LM Roman 10"/>
                  <a:cs typeface="LM Roman 10"/>
                  <a:sym typeface="LM Roman 10"/>
                </a:defRPr>
              </a:pPr>
            </a:p>
          </p:txBody>
        </p:sp>
        <p:pic>
          <p:nvPicPr>
            <p:cNvPr id="626" name="Picture 24" descr="Picture 2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5779" y="190338"/>
              <a:ext cx="2979896" cy="806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Rectangle 24"/>
          <p:cNvSpPr/>
          <p:nvPr/>
        </p:nvSpPr>
        <p:spPr>
          <a:xfrm>
            <a:off x="1099066" y="5301002"/>
            <a:ext cx="11370729" cy="987394"/>
          </a:xfrm>
          <a:prstGeom prst="rect">
            <a:avLst/>
          </a:prstGeom>
          <a:solidFill>
            <a:srgbClr val="FFFFFF"/>
          </a:solidFill>
          <a:ln w="12700">
            <a:solidFill>
              <a:srgbClr val="A5A5A5"/>
            </a:solidFill>
            <a:miter/>
          </a:ln>
        </p:spPr>
        <p:txBody>
          <a:bodyPr lIns="65023" tIns="65023" rIns="65023" bIns="65023" anchor="ctr"/>
          <a:lstStyle/>
          <a:p>
            <a:pPr defTabSz="1300480">
              <a:defRPr b="0">
                <a:latin typeface="LM Roman 10"/>
                <a:ea typeface="LM Roman 10"/>
                <a:cs typeface="LM Roman 10"/>
                <a:sym typeface="LM Roman 10"/>
              </a:defRPr>
            </a:pPr>
          </a:p>
        </p:txBody>
      </p:sp>
      <p:sp>
        <p:nvSpPr>
          <p:cNvPr id="630" name="Rectangle 23"/>
          <p:cNvSpPr/>
          <p:nvPr/>
        </p:nvSpPr>
        <p:spPr>
          <a:xfrm>
            <a:off x="1098756" y="4166406"/>
            <a:ext cx="11371038" cy="826022"/>
          </a:xfrm>
          <a:prstGeom prst="rect">
            <a:avLst/>
          </a:prstGeom>
          <a:solidFill>
            <a:srgbClr val="FFFFFF"/>
          </a:solidFill>
          <a:ln w="12700">
            <a:solidFill>
              <a:srgbClr val="A5A5A5"/>
            </a:solidFill>
            <a:miter/>
          </a:ln>
        </p:spPr>
        <p:txBody>
          <a:bodyPr lIns="65023" tIns="65023" rIns="65023" bIns="65023" anchor="ctr"/>
          <a:lstStyle/>
          <a:p>
            <a:pPr defTabSz="1300480">
              <a:defRPr b="0">
                <a:latin typeface="LM Roman 10"/>
                <a:ea typeface="LM Roman 10"/>
                <a:cs typeface="LM Roman 10"/>
                <a:sym typeface="LM Roman 10"/>
              </a:defRPr>
            </a:pPr>
          </a:p>
        </p:txBody>
      </p:sp>
      <p:sp>
        <p:nvSpPr>
          <p:cNvPr id="631" name="Rectangle 9"/>
          <p:cNvSpPr/>
          <p:nvPr/>
        </p:nvSpPr>
        <p:spPr>
          <a:xfrm>
            <a:off x="1098757" y="1690215"/>
            <a:ext cx="11371038" cy="2164724"/>
          </a:xfrm>
          <a:prstGeom prst="rect">
            <a:avLst/>
          </a:prstGeom>
          <a:solidFill>
            <a:srgbClr val="FFFFFF"/>
          </a:solidFill>
          <a:ln w="12700">
            <a:solidFill>
              <a:srgbClr val="A5A5A5"/>
            </a:solidFill>
            <a:miter/>
          </a:ln>
        </p:spPr>
        <p:txBody>
          <a:bodyPr lIns="65023" tIns="65023" rIns="65023" bIns="65023" anchor="ctr"/>
          <a:lstStyle/>
          <a:p>
            <a:pPr defTabSz="1300480">
              <a:defRPr b="0">
                <a:latin typeface="LM Roman 10"/>
                <a:ea typeface="LM Roman 10"/>
                <a:cs typeface="LM Roman 10"/>
                <a:sym typeface="LM Roman 10"/>
              </a:defRPr>
            </a:pPr>
          </a:p>
        </p:txBody>
      </p:sp>
      <p:sp>
        <p:nvSpPr>
          <p:cNvPr id="632" name="Title 1"/>
          <p:cNvSpPr txBox="1"/>
          <p:nvPr>
            <p:ph type="title"/>
          </p:nvPr>
        </p:nvSpPr>
        <p:spPr>
          <a:xfrm>
            <a:off x="1387866" y="-107038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Linear Constraints in the Coefficient Space</a:t>
            </a:r>
          </a:p>
        </p:txBody>
      </p:sp>
      <p:pic>
        <p:nvPicPr>
          <p:cNvPr id="633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950" y="7795820"/>
            <a:ext cx="2054502" cy="1094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0520" y="4450446"/>
            <a:ext cx="4109004" cy="316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5655" y="5412204"/>
            <a:ext cx="2334071" cy="78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6739" y="2014407"/>
            <a:ext cx="10949350" cy="1642288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 6"/>
          <p:cNvSpPr txBox="1"/>
          <p:nvPr/>
        </p:nvSpPr>
        <p:spPr>
          <a:xfrm>
            <a:off x="1098756" y="6877602"/>
            <a:ext cx="2614213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b="0" sz="34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Unified Form</a:t>
            </a:r>
          </a:p>
        </p:txBody>
      </p:sp>
      <p:pic>
        <p:nvPicPr>
          <p:cNvPr id="638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4274" y="5423025"/>
            <a:ext cx="2327569" cy="743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84274" y="4455233"/>
            <a:ext cx="3610549" cy="320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/>
          <p:nvPr>
            <p:ph type="title"/>
          </p:nvPr>
        </p:nvSpPr>
        <p:spPr>
          <a:xfrm>
            <a:off x="474237" y="265437"/>
            <a:ext cx="12001333" cy="1885246"/>
          </a:xfrm>
          <a:prstGeom prst="rect">
            <a:avLst/>
          </a:prstGeom>
        </p:spPr>
        <p:txBody>
          <a:bodyPr/>
          <a:lstStyle/>
          <a:p>
            <a:pPr/>
            <a:r>
              <a:t>Algebraic Fitting of Linear Constraints</a:t>
            </a:r>
          </a:p>
        </p:txBody>
      </p:sp>
      <p:sp>
        <p:nvSpPr>
          <p:cNvPr id="642" name="Content Placeholder 2"/>
          <p:cNvSpPr txBox="1"/>
          <p:nvPr>
            <p:ph type="body" idx="1"/>
          </p:nvPr>
        </p:nvSpPr>
        <p:spPr>
          <a:xfrm>
            <a:off x="866584" y="2076519"/>
            <a:ext cx="11216641" cy="7162703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t>We form a system of linear equations given by,</a:t>
            </a:r>
          </a:p>
          <a:p>
            <a:pPr marL="323850" indent="-323850">
              <a:defRPr sz="3400"/>
            </a:pPr>
          </a:p>
          <a:p>
            <a:pPr marL="323850" indent="-323850">
              <a:defRPr sz="3400"/>
            </a:pPr>
          </a:p>
          <a:p>
            <a:pPr marL="323850" indent="-323850">
              <a:defRPr sz="3400"/>
            </a:pPr>
          </a:p>
          <a:p>
            <a:pPr marL="0" indent="0">
              <a:buSzTx/>
              <a:buNone/>
              <a:defRPr sz="3400"/>
            </a:pPr>
          </a:p>
          <a:p>
            <a:pPr marL="323850" indent="-323850">
              <a:defRPr sz="3400"/>
            </a:pPr>
            <a:r>
              <a:t>Singular Value Decomposition [</a:t>
            </a:r>
            <a:r>
              <a:rPr i="1"/>
              <a:t>A</a:t>
            </a:r>
            <a:r>
              <a:t>] = [</a:t>
            </a:r>
            <a:r>
              <a:rPr i="1"/>
              <a:t>U</a:t>
            </a:r>
            <a:r>
              <a:t>][</a:t>
            </a:r>
            <a:r>
              <a:rPr i="1"/>
              <a:t>S</a:t>
            </a:r>
            <a:r>
              <a:t>][</a:t>
            </a:r>
            <a:r>
              <a:rPr i="1"/>
              <a:t>V</a:t>
            </a:r>
            <a:r>
              <a:t>]</a:t>
            </a:r>
            <a:r>
              <a:rPr baseline="30588" i="1"/>
              <a:t>T</a:t>
            </a:r>
            <a:endParaRPr baseline="30588" i="1"/>
          </a:p>
          <a:p>
            <a:pPr marL="323850" indent="-323850">
              <a:defRPr sz="3400"/>
            </a:pPr>
            <a:r>
              <a:t>Null space formed by right singular vectors corresponding to zero singular value is the </a:t>
            </a:r>
            <a:r>
              <a:rPr>
                <a:solidFill>
                  <a:srgbClr val="FF0000"/>
                </a:solidFill>
              </a:rPr>
              <a:t>solution space for optimization</a:t>
            </a:r>
            <a:r>
              <a:t> given by</a:t>
            </a:r>
          </a:p>
        </p:txBody>
      </p:sp>
      <p:pic>
        <p:nvPicPr>
          <p:cNvPr id="64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3424" y="2910798"/>
            <a:ext cx="9780695" cy="1544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054" y="4737764"/>
            <a:ext cx="8005623" cy="301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8516" y="7835399"/>
            <a:ext cx="5407155" cy="279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 1"/>
          <p:cNvSpPr txBox="1"/>
          <p:nvPr>
            <p:ph type="title"/>
          </p:nvPr>
        </p:nvSpPr>
        <p:spPr>
          <a:xfrm>
            <a:off x="1387866" y="-107038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Constraints in the Null Space</a:t>
            </a:r>
          </a:p>
        </p:txBody>
      </p:sp>
      <p:pic>
        <p:nvPicPr>
          <p:cNvPr id="64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965" y="2030734"/>
            <a:ext cx="2054502" cy="1094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4633" y="4075534"/>
            <a:ext cx="5407155" cy="279568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Rectangle 17"/>
          <p:cNvSpPr txBox="1"/>
          <p:nvPr/>
        </p:nvSpPr>
        <p:spPr>
          <a:xfrm>
            <a:off x="1028006" y="2596858"/>
            <a:ext cx="5501243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Candidate solution vector</a:t>
            </a:r>
          </a:p>
        </p:txBody>
      </p:sp>
      <p:sp>
        <p:nvSpPr>
          <p:cNvPr id="651" name="Rectangle 18"/>
          <p:cNvSpPr txBox="1"/>
          <p:nvPr/>
        </p:nvSpPr>
        <p:spPr>
          <a:xfrm>
            <a:off x="1028006" y="1436359"/>
            <a:ext cx="4420267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Unified Linear Form</a:t>
            </a:r>
          </a:p>
        </p:txBody>
      </p:sp>
      <p:pic>
        <p:nvPicPr>
          <p:cNvPr id="652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4230" y="5426215"/>
            <a:ext cx="9126063" cy="357589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Rectangle 20"/>
          <p:cNvSpPr txBox="1"/>
          <p:nvPr/>
        </p:nvSpPr>
        <p:spPr>
          <a:xfrm>
            <a:off x="1028006" y="4125909"/>
            <a:ext cx="10281156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Substitute </a:t>
            </a:r>
            <a:r>
              <a:rPr b="1" sz="2800"/>
              <a:t>p </a:t>
            </a:r>
            <a:r>
              <a:t>in the unified form of linear constraints</a:t>
            </a:r>
          </a:p>
        </p:txBody>
      </p:sp>
      <p:pic>
        <p:nvPicPr>
          <p:cNvPr id="654" name="Picture 21" descr="Picture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89786" y="6989023"/>
            <a:ext cx="7635032" cy="392264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25"/>
          <p:cNvSpPr txBox="1"/>
          <p:nvPr/>
        </p:nvSpPr>
        <p:spPr>
          <a:xfrm>
            <a:off x="1028006" y="5580277"/>
            <a:ext cx="8193420" cy="273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Substitute </a:t>
            </a:r>
            <a:r>
              <a:rPr b="1" sz="2800"/>
              <a:t>p </a:t>
            </a:r>
            <a:r>
              <a:t>in the non-linear constraint</a:t>
            </a: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To get  </a:t>
            </a:r>
          </a:p>
        </p:txBody>
      </p:sp>
      <p:pic>
        <p:nvPicPr>
          <p:cNvPr id="656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6241" y="8597658"/>
            <a:ext cx="11176233" cy="511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 1"/>
          <p:cNvSpPr txBox="1"/>
          <p:nvPr>
            <p:ph type="title"/>
          </p:nvPr>
        </p:nvSpPr>
        <p:spPr>
          <a:xfrm>
            <a:off x="1387866" y="-107038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Constraints in the Null Space</a:t>
            </a:r>
          </a:p>
        </p:txBody>
      </p:sp>
      <p:pic>
        <p:nvPicPr>
          <p:cNvPr id="65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7432" y="2222719"/>
            <a:ext cx="4231229" cy="356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5683" y="2859400"/>
            <a:ext cx="4398184" cy="356342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Rectangle 19"/>
          <p:cNvSpPr txBox="1"/>
          <p:nvPr/>
        </p:nvSpPr>
        <p:spPr>
          <a:xfrm>
            <a:off x="1028006" y="1436359"/>
            <a:ext cx="5597175" cy="273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Two quadratic Conditions</a:t>
            </a: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</a:p>
          <a:p>
            <a:pPr marL="485775" indent="-485775" algn="l" defTabSz="1300480"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In the null space</a:t>
            </a:r>
          </a:p>
        </p:txBody>
      </p:sp>
      <p:pic>
        <p:nvPicPr>
          <p:cNvPr id="66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5683" y="4277245"/>
            <a:ext cx="8137819" cy="511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65683" y="4999810"/>
            <a:ext cx="8051134" cy="511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itle 1"/>
          <p:cNvSpPr txBox="1"/>
          <p:nvPr>
            <p:ph type="title"/>
          </p:nvPr>
        </p:nvSpPr>
        <p:spPr>
          <a:xfrm>
            <a:off x="474239" y="283770"/>
            <a:ext cx="11216642" cy="188524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Optimal Model</a:t>
            </a:r>
          </a:p>
        </p:txBody>
      </p:sp>
      <p:sp>
        <p:nvSpPr>
          <p:cNvPr id="66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400"/>
            </a:pPr>
            <a:r>
              <a:t>Minimize</a:t>
            </a:r>
          </a:p>
          <a:p>
            <a:pPr marL="0" indent="0">
              <a:buSzTx/>
              <a:buNone/>
              <a:defRPr sz="3400"/>
            </a:pPr>
          </a:p>
          <a:p>
            <a:pPr marL="0" indent="0">
              <a:buSzTx/>
              <a:buNone/>
              <a:defRPr sz="3400"/>
            </a:pPr>
          </a:p>
          <a:p>
            <a:pPr marL="0" indent="0">
              <a:buSzTx/>
              <a:buNone/>
              <a:defRPr sz="3400"/>
            </a:pPr>
            <a:r>
              <a:t>where</a:t>
            </a:r>
          </a:p>
          <a:p>
            <a:pPr marL="0" indent="0">
              <a:buSzTx/>
              <a:buNone/>
              <a:defRPr sz="3400"/>
            </a:pPr>
          </a:p>
          <a:p>
            <a:pPr marL="0" indent="0">
              <a:buSzTx/>
              <a:buNone/>
              <a:defRPr sz="3400"/>
            </a:pPr>
            <a:r>
              <a:t> while </a:t>
            </a:r>
            <a:r>
              <a:rPr i="1"/>
              <a:t>g</a:t>
            </a:r>
            <a:r>
              <a:t> is an inequality constraint.</a:t>
            </a:r>
          </a:p>
          <a:p>
            <a:pPr marL="0" indent="0">
              <a:buSzTx/>
              <a:buNone/>
              <a:defRPr sz="3400"/>
            </a:pPr>
          </a:p>
          <a:p>
            <a:pPr marL="323850" indent="-323850">
              <a:defRPr sz="3400"/>
            </a:pPr>
            <a:r>
              <a:t>Objective function represents algebraic fitting error of relaxed geometric constraints.</a:t>
            </a:r>
          </a:p>
        </p:txBody>
      </p:sp>
      <p:pic>
        <p:nvPicPr>
          <p:cNvPr id="6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36" y="3236797"/>
            <a:ext cx="5726598" cy="452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227" y="3236797"/>
            <a:ext cx="1862056" cy="3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326" y="5026754"/>
            <a:ext cx="11382985" cy="387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5536" y="3801999"/>
            <a:ext cx="993443" cy="374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69203" y="2337618"/>
            <a:ext cx="7591231" cy="658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itle 1"/>
          <p:cNvSpPr txBox="1"/>
          <p:nvPr>
            <p:ph type="title"/>
          </p:nvPr>
        </p:nvSpPr>
        <p:spPr>
          <a:xfrm>
            <a:off x="533452" y="266770"/>
            <a:ext cx="11216641" cy="1885246"/>
          </a:xfrm>
          <a:prstGeom prst="rect">
            <a:avLst/>
          </a:prstGeom>
        </p:spPr>
        <p:txBody>
          <a:bodyPr/>
          <a:lstStyle>
            <a:lvl1pPr algn="ctr" defTabSz="549148">
              <a:lnSpc>
                <a:spcPct val="100000"/>
              </a:lnSpc>
              <a:defRPr sz="564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Minimization using Lagrange Multipliers</a:t>
            </a:r>
          </a:p>
        </p:txBody>
      </p:sp>
      <p:sp>
        <p:nvSpPr>
          <p:cNvPr id="674" name="Content Placeholder 2"/>
          <p:cNvSpPr txBox="1"/>
          <p:nvPr>
            <p:ph type="body" idx="1"/>
          </p:nvPr>
        </p:nvSpPr>
        <p:spPr>
          <a:xfrm>
            <a:off x="894079" y="2319963"/>
            <a:ext cx="11216641" cy="7433637"/>
          </a:xfrm>
          <a:prstGeom prst="rect">
            <a:avLst/>
          </a:prstGeom>
        </p:spPr>
        <p:txBody>
          <a:bodyPr/>
          <a:lstStyle/>
          <a:p>
            <a:pPr marL="323850" indent="-323850">
              <a:defRPr sz="3400"/>
            </a:pPr>
            <a:r>
              <a:t>Lagrange Objective function is formed,</a:t>
            </a:r>
          </a:p>
          <a:p>
            <a:pPr marL="323850" indent="-323850">
              <a:defRPr sz="3400"/>
            </a:pPr>
          </a:p>
          <a:p>
            <a:pPr marL="323850" indent="-323850">
              <a:defRPr sz="3400"/>
            </a:pPr>
          </a:p>
          <a:p>
            <a:pPr marL="323850" indent="-323850">
              <a:defRPr sz="3400"/>
            </a:pPr>
            <a:r>
              <a:t>Taking partial derivative we form the system of polynomial equations given by,</a:t>
            </a:r>
          </a:p>
        </p:txBody>
      </p:sp>
      <p:pic>
        <p:nvPicPr>
          <p:cNvPr id="6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079" y="3240018"/>
            <a:ext cx="11967255" cy="436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758" y="5541253"/>
            <a:ext cx="8452170" cy="656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2935" y="6545420"/>
            <a:ext cx="8536993" cy="663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9600" y="8377092"/>
            <a:ext cx="9170395" cy="609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icture 19" descr="Picture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4080" y="7630031"/>
            <a:ext cx="8117354" cy="385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Content Placeholder 6" descr="Content Placeholder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3524" y="1956703"/>
            <a:ext cx="7533118" cy="6026494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Title 1"/>
          <p:cNvSpPr txBox="1"/>
          <p:nvPr>
            <p:ph type="title"/>
          </p:nvPr>
        </p:nvSpPr>
        <p:spPr>
          <a:xfrm>
            <a:off x="1941092" y="337464"/>
            <a:ext cx="9088293" cy="991822"/>
          </a:xfrm>
          <a:prstGeom prst="rect">
            <a:avLst/>
          </a:prstGeom>
        </p:spPr>
        <p:txBody>
          <a:bodyPr/>
          <a:lstStyle>
            <a:lvl1pPr algn="ctr" defTabSz="549148">
              <a:lnSpc>
                <a:spcPct val="100000"/>
              </a:lnSpc>
              <a:defRPr sz="564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 : Landing Gear</a:t>
            </a:r>
          </a:p>
        </p:txBody>
      </p:sp>
      <p:sp>
        <p:nvSpPr>
          <p:cNvPr id="683" name="Text Placeholder 4"/>
          <p:cNvSpPr txBox="1"/>
          <p:nvPr>
            <p:ph type="body" sz="half" idx="1"/>
          </p:nvPr>
        </p:nvSpPr>
        <p:spPr>
          <a:xfrm>
            <a:off x="477883" y="2259487"/>
            <a:ext cx="5318548" cy="5420926"/>
          </a:xfrm>
          <a:prstGeom prst="rect">
            <a:avLst/>
          </a:prstGeom>
        </p:spPr>
        <p:txBody>
          <a:bodyPr/>
          <a:lstStyle/>
          <a:p>
            <a:pPr marL="0" indent="0" defTabSz="1170431">
              <a:spcBef>
                <a:spcPts val="1200"/>
              </a:spcBef>
              <a:buSzTx/>
              <a:buNone/>
              <a:defRPr sz="305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Synthesize a four-bar linkage such that,</a:t>
            </a:r>
            <a:endParaRPr sz="1979"/>
          </a:p>
          <a:p>
            <a:pPr marL="0" indent="0" defTabSz="1170431">
              <a:spcBef>
                <a:spcPts val="1200"/>
              </a:spcBef>
              <a:buSzTx/>
              <a:buNone/>
              <a:defRPr sz="3059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364331" indent="-364331" defTabSz="1170431">
              <a:spcBef>
                <a:spcPts val="1200"/>
              </a:spcBef>
              <a:defRPr sz="305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Mechanism passes through precision poses 1-2-4-5 </a:t>
            </a:r>
            <a:endParaRPr sz="1979"/>
          </a:p>
          <a:p>
            <a:pPr marL="364331" indent="-364331" defTabSz="1170431">
              <a:spcBef>
                <a:spcPts val="1200"/>
              </a:spcBef>
              <a:defRPr sz="305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Closely Approximates third pose</a:t>
            </a:r>
            <a:endParaRPr sz="1979"/>
          </a:p>
          <a:p>
            <a:pPr marL="364331" indent="-364331" defTabSz="1170431">
              <a:spcBef>
                <a:spcPts val="1200"/>
              </a:spcBef>
              <a:defRPr sz="3059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Fixed pivots desired to lie on or inside the allowed region.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itle 1"/>
          <p:cNvSpPr txBox="1"/>
          <p:nvPr>
            <p:ph type="title"/>
          </p:nvPr>
        </p:nvSpPr>
        <p:spPr>
          <a:xfrm>
            <a:off x="894079" y="192509"/>
            <a:ext cx="11216641" cy="1885246"/>
          </a:xfrm>
          <a:prstGeom prst="rect">
            <a:avLst/>
          </a:prstGeom>
        </p:spPr>
        <p:txBody>
          <a:bodyPr/>
          <a:lstStyle>
            <a:lvl1pPr algn="ctr" defTabSz="549148">
              <a:lnSpc>
                <a:spcPct val="100000"/>
              </a:lnSpc>
              <a:defRPr sz="564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Progressive Relaxation of Constraints</a:t>
            </a:r>
          </a:p>
        </p:txBody>
      </p:sp>
      <p:sp>
        <p:nvSpPr>
          <p:cNvPr id="68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Five position synthesis to see if exact and useful solution exists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Relax third position and minimize its error function and check for useful solutions.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Add non-linear inequality constraint for circle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Title 1"/>
          <p:cNvSpPr txBox="1"/>
          <p:nvPr>
            <p:ph type="title"/>
          </p:nvPr>
        </p:nvSpPr>
        <p:spPr>
          <a:xfrm>
            <a:off x="1153423" y="-13005"/>
            <a:ext cx="11216641" cy="1885246"/>
          </a:xfrm>
          <a:prstGeom prst="rect">
            <a:avLst/>
          </a:prstGeom>
        </p:spPr>
        <p:txBody>
          <a:bodyPr/>
          <a:lstStyle>
            <a:lvl1pPr algn="ctr">
              <a:defRPr sz="5600"/>
            </a:lvl1pPr>
          </a:lstStyle>
          <a:p>
            <a:pPr/>
            <a:r>
              <a:t>Solutions for Relaxed Third Pose</a:t>
            </a:r>
          </a:p>
        </p:txBody>
      </p:sp>
      <p:sp>
        <p:nvSpPr>
          <p:cNvPr id="689" name="Content Placeholder 12"/>
          <p:cNvSpPr txBox="1"/>
          <p:nvPr/>
        </p:nvSpPr>
        <p:spPr>
          <a:xfrm>
            <a:off x="1354484" y="8013704"/>
            <a:ext cx="11015580" cy="184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marL="310242" indent="-310242" algn="l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b="0" sz="38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Six dyads obtained which in combination make up to 15 linkages.  </a:t>
            </a:r>
          </a:p>
        </p:txBody>
      </p:sp>
      <p:pic>
        <p:nvPicPr>
          <p:cNvPr id="690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197" y="1930791"/>
            <a:ext cx="7056021" cy="5836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Mechanism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Mechanism Design</a:t>
            </a:r>
          </a:p>
        </p:txBody>
      </p:sp>
      <p:sp>
        <p:nvSpPr>
          <p:cNvPr id="267" name="Active topic in research since past 4 deca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topic in research since past 4 decades</a:t>
            </a:r>
          </a:p>
          <a:p>
            <a:pPr/>
            <a:r>
              <a:t>Discovery of various geometric and computational methods</a:t>
            </a:r>
          </a:p>
          <a:p>
            <a:pPr/>
            <a:r>
              <a:t>Focus was on theoretical aspects of the problem prevalent in Academic Setting</a:t>
            </a:r>
          </a:p>
          <a:p>
            <a:pPr/>
            <a:r>
              <a:t>Available tools require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expert user</a:t>
            </a:r>
            <a:r>
              <a:t> to get useful results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itle 1"/>
          <p:cNvSpPr txBox="1"/>
          <p:nvPr>
            <p:ph type="title"/>
          </p:nvPr>
        </p:nvSpPr>
        <p:spPr>
          <a:xfrm>
            <a:off x="1165698" y="-1"/>
            <a:ext cx="11216641" cy="1885247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Strict Circle Constraint</a:t>
            </a:r>
          </a:p>
        </p:txBody>
      </p:sp>
      <p:pic>
        <p:nvPicPr>
          <p:cNvPr id="69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2743" y="2011682"/>
            <a:ext cx="6142746" cy="4663935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Content Placeholder 12"/>
          <p:cNvSpPr txBox="1"/>
          <p:nvPr/>
        </p:nvSpPr>
        <p:spPr>
          <a:xfrm>
            <a:off x="1095141" y="7195417"/>
            <a:ext cx="11015579" cy="22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marL="318052" indent="-318052" algn="l" defTabSz="1300480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b="0" sz="32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Three dyads with fixed pivots exactly on desired circle are obtained.</a:t>
            </a:r>
          </a:p>
          <a:p>
            <a:pPr marL="318052" indent="-318052" algn="l" defTabSz="1300480">
              <a:lnSpc>
                <a:spcPct val="81000"/>
              </a:lnSpc>
              <a:spcBef>
                <a:spcPts val="1400"/>
              </a:spcBef>
              <a:buSzPct val="100000"/>
              <a:buFont typeface="Arial"/>
              <a:buChar char="•"/>
              <a:defRPr b="0" sz="32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First Mechanism is Grashof crank-rocker Mechanism</a:t>
            </a:r>
          </a:p>
          <a:p>
            <a:pPr algn="l" defTabSz="1300480">
              <a:lnSpc>
                <a:spcPct val="81000"/>
              </a:lnSpc>
              <a:spcBef>
                <a:spcPts val="1400"/>
              </a:spcBef>
              <a:defRPr b="0" sz="3200">
                <a:latin typeface="LM Roman 10"/>
                <a:ea typeface="LM Roman 10"/>
                <a:cs typeface="LM Roman 10"/>
                <a:sym typeface="LM Roman 10"/>
              </a:defRPr>
            </a:pPr>
            <a:r>
              <a:t>  </a:t>
            </a:r>
          </a:p>
        </p:txBody>
      </p:sp>
      <p:pic>
        <p:nvPicPr>
          <p:cNvPr id="695" name="Picture 3" descr="Picture 3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941" y="1794704"/>
            <a:ext cx="5700908" cy="4746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itle 1"/>
          <p:cNvSpPr txBox="1"/>
          <p:nvPr>
            <p:ph type="title"/>
          </p:nvPr>
        </p:nvSpPr>
        <p:spPr>
          <a:xfrm>
            <a:off x="628976" y="27487"/>
            <a:ext cx="11903005" cy="1885246"/>
          </a:xfrm>
          <a:prstGeom prst="rect">
            <a:avLst/>
          </a:prstGeom>
        </p:spPr>
        <p:txBody>
          <a:bodyPr/>
          <a:lstStyle>
            <a:lvl1pPr algn="ctr">
              <a:defRPr sz="5000"/>
            </a:lvl1pPr>
          </a:lstStyle>
          <a:p>
            <a:pPr/>
            <a:r>
              <a:t>Minimization with Inequality Constraint</a:t>
            </a:r>
          </a:p>
        </p:txBody>
      </p:sp>
      <p:pic>
        <p:nvPicPr>
          <p:cNvPr id="698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1872" y="1762331"/>
            <a:ext cx="5728241" cy="5728242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ontent Placeholder 12"/>
          <p:cNvSpPr txBox="1"/>
          <p:nvPr/>
        </p:nvSpPr>
        <p:spPr>
          <a:xfrm>
            <a:off x="768831" y="7727126"/>
            <a:ext cx="11015580" cy="132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>
            <a:lvl1pPr marL="323850" indent="-323850" algn="l" defTabSz="1300480">
              <a:lnSpc>
                <a:spcPct val="90000"/>
              </a:lnSpc>
              <a:spcBef>
                <a:spcPts val="1400"/>
              </a:spcBef>
              <a:buSzPct val="100000"/>
              <a:buFont typeface="Arial"/>
              <a:buChar char="•"/>
              <a:defRPr b="0" sz="3400">
                <a:latin typeface="LM Roman 10"/>
                <a:ea typeface="LM Roman 10"/>
                <a:cs typeface="LM Roman 10"/>
                <a:sym typeface="LM Roman 10"/>
              </a:defRPr>
            </a:lvl1pPr>
          </a:lstStyle>
          <a:p>
            <a:pPr/>
            <a:r>
              <a:t>Four dyads are obtained as a solution for minimization problem with inequality constraint.</a:t>
            </a:r>
          </a:p>
        </p:txBody>
      </p:sp>
      <p:pic>
        <p:nvPicPr>
          <p:cNvPr id="700" name="Picture 3" descr="Picture 3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630" y="2637078"/>
            <a:ext cx="5787618" cy="4737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itle 2"/>
          <p:cNvSpPr txBox="1"/>
          <p:nvPr>
            <p:ph type="title"/>
          </p:nvPr>
        </p:nvSpPr>
        <p:spPr>
          <a:xfrm>
            <a:off x="894079" y="821266"/>
            <a:ext cx="11216642" cy="1413935"/>
          </a:xfrm>
          <a:prstGeom prst="rect">
            <a:avLst/>
          </a:prstGeom>
        </p:spPr>
        <p:txBody>
          <a:bodyPr/>
          <a:lstStyle>
            <a:lvl1pPr algn="ctr" defTabSz="315468">
              <a:lnSpc>
                <a:spcPct val="100000"/>
              </a:lnSpc>
              <a:defRPr sz="432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Database Query Approach for Defect Free Linkage Synthesis</a:t>
            </a:r>
          </a:p>
        </p:txBody>
      </p:sp>
      <p:pic>
        <p:nvPicPr>
          <p:cNvPr id="703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31" y="3151856"/>
            <a:ext cx="12528137" cy="4130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asons for Unavailability of  Commercial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Reasons for Unavailability of  Commercial Tools</a:t>
            </a:r>
          </a:p>
        </p:txBody>
      </p:sp>
      <p:sp>
        <p:nvSpPr>
          <p:cNvPr id="270" name="Susceptible Synthesis Solvers…"/>
          <p:cNvSpPr txBox="1"/>
          <p:nvPr>
            <p:ph type="body" idx="1"/>
          </p:nvPr>
        </p:nvSpPr>
        <p:spPr>
          <a:xfrm>
            <a:off x="952500" y="2590800"/>
            <a:ext cx="11251605" cy="6286500"/>
          </a:xfrm>
          <a:prstGeom prst="rect">
            <a:avLst/>
          </a:prstGeom>
        </p:spPr>
        <p:txBody>
          <a:bodyPr/>
          <a:lstStyle/>
          <a:p>
            <a:pPr/>
            <a:r>
              <a:t>Susceptible Synthesis Solvers</a:t>
            </a:r>
          </a:p>
          <a:p>
            <a:pPr lvl="2"/>
            <a:r>
              <a:t>Chaotic System : due to highly nonlinear nature of the inverse problem</a:t>
            </a:r>
          </a:p>
          <a:p>
            <a:pPr/>
            <a:r>
              <a:t>Design Experience</a:t>
            </a:r>
          </a:p>
          <a:p>
            <a:pPr lvl="2"/>
            <a:r>
              <a:t>Research community did not consider needs of a non-expert user</a:t>
            </a:r>
          </a:p>
          <a:p>
            <a:pPr lvl="2"/>
            <a:r>
              <a:t>Inability of capturing designer’s intent in problem setup yields misfit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Rounded Rectangle"/>
          <p:cNvGrpSpPr/>
          <p:nvPr/>
        </p:nvGrpSpPr>
        <p:grpSpPr>
          <a:xfrm>
            <a:off x="2512219" y="4138641"/>
            <a:ext cx="3770861" cy="1603640"/>
            <a:chOff x="0" y="0"/>
            <a:chExt cx="3770860" cy="1603639"/>
          </a:xfrm>
        </p:grpSpPr>
        <p:sp>
          <p:nvSpPr>
            <p:cNvPr id="273" name="Rounded Rectangle"/>
            <p:cNvSpPr/>
            <p:nvPr/>
          </p:nvSpPr>
          <p:spPr>
            <a:xfrm>
              <a:off x="38100" y="38100"/>
              <a:ext cx="3694661" cy="1527440"/>
            </a:xfrm>
            <a:prstGeom prst="roundRect">
              <a:avLst>
                <a:gd name="adj" fmla="val 12472"/>
              </a:avLst>
            </a:prstGeom>
            <a:solidFill>
              <a:srgbClr val="FA731F">
                <a:alpha val="11911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72" name="Rounded Rectangle" descr="Rounded Rectangle"/>
            <p:cNvPicPr>
              <a:picLocks noChangeAspect="0"/>
            </p:cNvPicPr>
            <p:nvPr/>
          </p:nvPicPr>
          <p:blipFill>
            <a:blip r:embed="rId2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3770861" cy="1603640"/>
            </a:xfrm>
            <a:prstGeom prst="rect">
              <a:avLst/>
            </a:prstGeom>
            <a:effectLst/>
          </p:spPr>
        </p:pic>
      </p:grpSp>
      <p:pic>
        <p:nvPicPr>
          <p:cNvPr id="275" name="slide.pdf" descr="slide.pdf"/>
          <p:cNvPicPr>
            <a:picLocks noChangeAspect="1"/>
          </p:cNvPicPr>
          <p:nvPr/>
        </p:nvPicPr>
        <p:blipFill>
          <a:blip r:embed="rId3">
            <a:extLst/>
          </a:blip>
          <a:srcRect l="0" t="0" r="85864" b="0"/>
          <a:stretch>
            <a:fillRect/>
          </a:stretch>
        </p:blipFill>
        <p:spPr>
          <a:xfrm>
            <a:off x="472002" y="2103589"/>
            <a:ext cx="1912058" cy="549700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Task of Moving Hip…"/>
          <p:cNvSpPr txBox="1"/>
          <p:nvPr/>
        </p:nvSpPr>
        <p:spPr>
          <a:xfrm>
            <a:off x="526423" y="7469358"/>
            <a:ext cx="3124103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/>
            </a:pPr>
            <a:r>
              <a:t>Task of Moving Hip</a:t>
            </a:r>
          </a:p>
          <a:p>
            <a:pPr>
              <a:defRPr b="0"/>
            </a:pPr>
            <a:r>
              <a:t>From Sit to Stand</a:t>
            </a:r>
          </a:p>
          <a:p>
            <a:pPr>
              <a:defRPr b="0"/>
            </a:pPr>
            <a:r>
              <a:t>In Natural Motion</a:t>
            </a:r>
          </a:p>
        </p:txBody>
      </p:sp>
      <p:sp>
        <p:nvSpPr>
          <p:cNvPr id="277" name="Representation…"/>
          <p:cNvSpPr txBox="1"/>
          <p:nvPr/>
        </p:nvSpPr>
        <p:spPr>
          <a:xfrm>
            <a:off x="5376446" y="6570319"/>
            <a:ext cx="2766976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Representation</a:t>
            </a:r>
          </a:p>
          <a:p>
            <a:pPr>
              <a:defRPr b="0"/>
            </a:pPr>
            <a:r>
              <a:t>Suitable for Solvers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4971213" y="2296956"/>
            <a:ext cx="3577442" cy="5392009"/>
            <a:chOff x="0" y="104998"/>
            <a:chExt cx="3577441" cy="5392008"/>
          </a:xfrm>
        </p:grpSpPr>
        <p:pic>
          <p:nvPicPr>
            <p:cNvPr id="278" name="slide.pdf" descr="slid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3124" t="0" r="60428" b="1910"/>
            <a:stretch>
              <a:fillRect/>
            </a:stretch>
          </p:blipFill>
          <p:spPr>
            <a:xfrm>
              <a:off x="0" y="104998"/>
              <a:ext cx="3577442" cy="5392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Circle"/>
            <p:cNvSpPr/>
            <p:nvPr/>
          </p:nvSpPr>
          <p:spPr>
            <a:xfrm>
              <a:off x="790645" y="3860810"/>
              <a:ext cx="201707" cy="201706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Circle"/>
            <p:cNvSpPr/>
            <p:nvPr/>
          </p:nvSpPr>
          <p:spPr>
            <a:xfrm>
              <a:off x="1290178" y="3776143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" name="Circle"/>
            <p:cNvSpPr/>
            <p:nvPr/>
          </p:nvSpPr>
          <p:spPr>
            <a:xfrm>
              <a:off x="1734678" y="3327410"/>
              <a:ext cx="201707" cy="201706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2" name="Circle"/>
            <p:cNvSpPr/>
            <p:nvPr/>
          </p:nvSpPr>
          <p:spPr>
            <a:xfrm>
              <a:off x="1892058" y="2611976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3" name="Circle"/>
            <p:cNvSpPr/>
            <p:nvPr/>
          </p:nvSpPr>
          <p:spPr>
            <a:xfrm>
              <a:off x="2154525" y="1756843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4" name="Circle"/>
            <p:cNvSpPr/>
            <p:nvPr/>
          </p:nvSpPr>
          <p:spPr>
            <a:xfrm>
              <a:off x="2615958" y="1320809"/>
              <a:ext cx="201707" cy="201707"/>
            </a:xfrm>
            <a:prstGeom prst="ellipse">
              <a:avLst/>
            </a:prstGeom>
            <a:solidFill>
              <a:srgbClr val="00A0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86" name="Requires Understanding…"/>
          <p:cNvSpPr/>
          <p:nvPr/>
        </p:nvSpPr>
        <p:spPr>
          <a:xfrm>
            <a:off x="2608933" y="3718797"/>
            <a:ext cx="3577433" cy="2443329"/>
          </a:xfrm>
          <a:prstGeom prst="roundRect">
            <a:avLst>
              <a:gd name="adj" fmla="val 7797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Requires Understanding</a:t>
            </a: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t>the task and solver needs</a:t>
            </a:r>
          </a:p>
        </p:txBody>
      </p:sp>
      <p:sp>
        <p:nvSpPr>
          <p:cNvPr id="287" name="Computational Solver"/>
          <p:cNvSpPr/>
          <p:nvPr/>
        </p:nvSpPr>
        <p:spPr>
          <a:xfrm>
            <a:off x="9476254" y="4305461"/>
            <a:ext cx="2186121" cy="1270001"/>
          </a:xfrm>
          <a:prstGeom prst="roundRect">
            <a:avLst>
              <a:gd name="adj" fmla="val 15000"/>
            </a:avLst>
          </a:prstGeom>
          <a:solidFill>
            <a:schemeClr val="accent1">
              <a:alpha val="30056"/>
            </a:schemeClr>
          </a:solidFill>
          <a:ln w="25400">
            <a:solidFill>
              <a:schemeClr val="accent1">
                <a:hueOff val="114395"/>
                <a:lumOff val="-24975"/>
                <a:alpha val="4528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Computational Solver</a:t>
            </a:r>
          </a:p>
        </p:txBody>
      </p:sp>
      <p:sp>
        <p:nvSpPr>
          <p:cNvPr id="288" name="Mechanism Design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/>
          <a:p>
            <a:pPr/>
            <a:r>
              <a:t>Mechanism Design</a:t>
            </a:r>
          </a:p>
        </p:txBody>
      </p:sp>
      <p:sp>
        <p:nvSpPr>
          <p:cNvPr id="289" name="Most Prior Research…"/>
          <p:cNvSpPr txBox="1"/>
          <p:nvPr/>
        </p:nvSpPr>
        <p:spPr>
          <a:xfrm>
            <a:off x="9101869" y="2938201"/>
            <a:ext cx="3184857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Most Prior Research</a:t>
            </a:r>
          </a:p>
          <a:p>
            <a:pPr/>
            <a:r>
              <a:t>Focused on</a:t>
            </a:r>
          </a:p>
        </p:txBody>
      </p:sp>
      <p:sp>
        <p:nvSpPr>
          <p:cNvPr id="290" name="Critical in Practice"/>
          <p:cNvSpPr txBox="1"/>
          <p:nvPr/>
        </p:nvSpPr>
        <p:spPr>
          <a:xfrm>
            <a:off x="3003494" y="3568967"/>
            <a:ext cx="278831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Critical in Practice</a:t>
            </a:r>
          </a:p>
        </p:txBody>
      </p:sp>
      <p:grpSp>
        <p:nvGrpSpPr>
          <p:cNvPr id="293" name="Rounded Rectangle"/>
          <p:cNvGrpSpPr/>
          <p:nvPr/>
        </p:nvGrpSpPr>
        <p:grpSpPr>
          <a:xfrm>
            <a:off x="8780594" y="3782458"/>
            <a:ext cx="3577442" cy="2316007"/>
            <a:chOff x="0" y="0"/>
            <a:chExt cx="3577441" cy="2316005"/>
          </a:xfrm>
        </p:grpSpPr>
        <p:sp>
          <p:nvSpPr>
            <p:cNvPr id="292" name="Rounded Rectangle"/>
            <p:cNvSpPr/>
            <p:nvPr/>
          </p:nvSpPr>
          <p:spPr>
            <a:xfrm>
              <a:off x="38100" y="38100"/>
              <a:ext cx="3501242" cy="2239806"/>
            </a:xfrm>
            <a:prstGeom prst="roundRect">
              <a:avLst>
                <a:gd name="adj" fmla="val 8505"/>
              </a:avLst>
            </a:prstGeom>
            <a:solidFill>
              <a:schemeClr val="accent3">
                <a:hueOff val="-274225"/>
                <a:satOff val="26768"/>
                <a:lumOff val="11368"/>
                <a:alpha val="11911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91" name="Rounded Rectangle" descr="Rounded Rectangle"/>
            <p:cNvPicPr>
              <a:picLocks noChangeAspect="0"/>
            </p:cNvPicPr>
            <p:nvPr/>
          </p:nvPicPr>
          <p:blipFill>
            <a:blip r:embed="rId4">
              <a:alphaModFix amt="51446"/>
              <a:extLst/>
            </a:blip>
            <a:stretch>
              <a:fillRect/>
            </a:stretch>
          </p:blipFill>
          <p:spPr>
            <a:xfrm>
              <a:off x="0" y="0"/>
              <a:ext cx="3577442" cy="2316006"/>
            </a:xfrm>
            <a:prstGeom prst="rect">
              <a:avLst/>
            </a:prstGeom>
            <a:effectLst/>
          </p:spPr>
        </p:pic>
      </p:grpSp>
      <p:sp>
        <p:nvSpPr>
          <p:cNvPr id="294" name="Precision Points…"/>
          <p:cNvSpPr txBox="1"/>
          <p:nvPr/>
        </p:nvSpPr>
        <p:spPr>
          <a:xfrm>
            <a:off x="4559376" y="7604979"/>
            <a:ext cx="3886048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 startAt="1"/>
            </a:pPr>
            <a:r>
              <a:t>Precision Points</a:t>
            </a:r>
          </a:p>
          <a:p>
            <a:pPr marL="476250" indent="-476250" algn="l">
              <a:buSzPct val="100000"/>
              <a:buAutoNum type="arabicPeriod" startAt="1"/>
            </a:pPr>
            <a:r>
              <a:t>Fourier Curve Fitting*</a:t>
            </a:r>
          </a:p>
          <a:p>
            <a:pPr marL="476250" indent="-476250" algn="l">
              <a:buSzPct val="100000"/>
              <a:buAutoNum type="arabicPeriod" startAt="1"/>
            </a:pPr>
            <a:r>
              <a:t>Geometric Constraints</a:t>
            </a:r>
          </a:p>
        </p:txBody>
      </p:sp>
      <p:sp>
        <p:nvSpPr>
          <p:cNvPr id="295" name="Global Optimization…"/>
          <p:cNvSpPr txBox="1"/>
          <p:nvPr/>
        </p:nvSpPr>
        <p:spPr>
          <a:xfrm>
            <a:off x="8921199" y="6452029"/>
            <a:ext cx="3546197" cy="2302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 startAt="1"/>
            </a:pPr>
            <a:r>
              <a:t>Global Optimization</a:t>
            </a:r>
          </a:p>
          <a:p>
            <a:pPr lvl="1" marL="777875" indent="-333375" algn="l">
              <a:buSzPct val="145000"/>
              <a:buChar char="•"/>
              <a:defRPr b="0"/>
            </a:pPr>
            <a:r>
              <a:t>Genetic</a:t>
            </a:r>
          </a:p>
          <a:p>
            <a:pPr lvl="1" marL="777875" indent="-333375" algn="l">
              <a:buSzPct val="145000"/>
              <a:buChar char="•"/>
              <a:defRPr b="0"/>
            </a:pPr>
            <a:r>
              <a:t>Sim. Annealing</a:t>
            </a:r>
          </a:p>
          <a:p>
            <a:pPr lvl="1" marL="777875" indent="-333375" algn="l">
              <a:buSzPct val="145000"/>
              <a:buChar char="•"/>
              <a:defRPr b="0"/>
            </a:pPr>
            <a:r>
              <a:t>PSO</a:t>
            </a:r>
          </a:p>
          <a:p>
            <a:pPr marL="476250" indent="-476250" algn="l">
              <a:buSzPct val="100000"/>
              <a:buAutoNum type="arabicPeriod" startAt="1"/>
            </a:pPr>
            <a:r>
              <a:t>Homotopy</a:t>
            </a:r>
          </a:p>
          <a:p>
            <a:pPr marL="476250" indent="-476250" algn="l">
              <a:buSzPct val="100000"/>
              <a:buAutoNum type="arabicPeriod" startAt="1"/>
            </a:pPr>
            <a:r>
              <a:t>Algebraic 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2"/>
      <p:bldP build="whole" bldLvl="1" animBg="1" rev="0" advAuto="0" spid="286" grpId="5"/>
      <p:bldP build="whole" bldLvl="1" animBg="1" rev="0" advAuto="0" spid="295" grpId="7"/>
      <p:bldP build="whole" bldLvl="1" animBg="1" rev="0" advAuto="0" spid="274" grpId="3"/>
      <p:bldP build="whole" bldLvl="1" animBg="1" rev="0" advAuto="0" spid="289" grpId="1"/>
      <p:bldP build="whole" bldLvl="1" animBg="1" rev="0" advAuto="0" spid="290" grpId="4"/>
      <p:bldP build="whole" bldLvl="1" animBg="1" rev="0" advAuto="0" spid="294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